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54" r:id="rId4"/>
  </p:sldMasterIdLst>
  <p:notesMasterIdLst>
    <p:notesMasterId r:id="rId31"/>
  </p:notesMasterIdLst>
  <p:handoutMasterIdLst>
    <p:handoutMasterId r:id="rId32"/>
  </p:handoutMasterIdLst>
  <p:sldIdLst>
    <p:sldId id="261" r:id="rId5"/>
    <p:sldId id="316" r:id="rId6"/>
    <p:sldId id="315" r:id="rId7"/>
    <p:sldId id="325" r:id="rId8"/>
    <p:sldId id="256" r:id="rId9"/>
    <p:sldId id="320" r:id="rId10"/>
    <p:sldId id="268" r:id="rId11"/>
    <p:sldId id="269" r:id="rId12"/>
    <p:sldId id="322" r:id="rId13"/>
    <p:sldId id="270" r:id="rId14"/>
    <p:sldId id="260" r:id="rId15"/>
    <p:sldId id="259" r:id="rId16"/>
    <p:sldId id="271" r:id="rId17"/>
    <p:sldId id="258" r:id="rId18"/>
    <p:sldId id="324" r:id="rId19"/>
    <p:sldId id="273" r:id="rId20"/>
    <p:sldId id="274" r:id="rId21"/>
    <p:sldId id="275" r:id="rId22"/>
    <p:sldId id="276" r:id="rId23"/>
    <p:sldId id="277" r:id="rId24"/>
    <p:sldId id="278" r:id="rId25"/>
    <p:sldId id="263" r:id="rId26"/>
    <p:sldId id="326" r:id="rId27"/>
    <p:sldId id="350" r:id="rId28"/>
    <p:sldId id="351" r:id="rId29"/>
    <p:sldId id="29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436E"/>
    <a:srgbClr val="C39A28"/>
    <a:srgbClr val="EEEEEE"/>
    <a:srgbClr val="87175F"/>
    <a:srgbClr val="EEC621"/>
    <a:srgbClr val="E58C09"/>
    <a:srgbClr val="43467B"/>
    <a:srgbClr val="AEA422"/>
    <a:srgbClr val="F69E1D"/>
    <a:srgbClr val="E19E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2606" autoAdjust="0"/>
  </p:normalViewPr>
  <p:slideViewPr>
    <p:cSldViewPr>
      <p:cViewPr varScale="1">
        <p:scale>
          <a:sx n="61" d="100"/>
          <a:sy n="61" d="100"/>
        </p:scale>
        <p:origin x="830" y="53"/>
      </p:cViewPr>
      <p:guideLst/>
    </p:cSldViewPr>
  </p:slideViewPr>
  <p:outlineViewPr>
    <p:cViewPr>
      <p:scale>
        <a:sx n="33" d="100"/>
        <a:sy n="33" d="100"/>
      </p:scale>
      <p:origin x="0" y="-208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3187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Race</a:t>
            </a:r>
          </a:p>
        </c:rich>
      </c:tx>
      <c:layout>
        <c:manualLayout>
          <c:xMode val="edge"/>
          <c:yMode val="edge"/>
          <c:x val="0.45205473401190704"/>
          <c:y val="8.40807026445565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682926829268293"/>
          <c:y val="0.10795247202562198"/>
          <c:w val="0.87317073170731707"/>
          <c:h val="0.4211955931648612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White, 51.4%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Race</c:v>
                </c:pt>
              </c:strCache>
            </c:strRef>
          </c:cat>
          <c:val>
            <c:numRef>
              <c:f>Sheet1!$B$2</c:f>
              <c:numCache>
                <c:formatCode>0.00%</c:formatCode>
                <c:ptCount val="1"/>
                <c:pt idx="0">
                  <c:v>0.51400000000000001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46-4678-8539-7A699708F1E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Asian, 22.7%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Race</c:v>
                </c:pt>
              </c:strCache>
            </c:strRef>
          </c:cat>
          <c:val>
            <c:numRef>
              <c:f>Sheet1!$C$2</c:f>
              <c:numCache>
                <c:formatCode>0.00%</c:formatCode>
                <c:ptCount val="1"/>
                <c:pt idx="0">
                  <c:v>0.22700000000000001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F46-4678-8539-7A699708F1E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Black or African American, 22.7%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Race</c:v>
                </c:pt>
              </c:strCache>
            </c:strRef>
          </c:cat>
          <c:val>
            <c:numRef>
              <c:f>Sheet1!$D$2</c:f>
              <c:numCache>
                <c:formatCode>0.00%</c:formatCode>
                <c:ptCount val="1"/>
                <c:pt idx="0">
                  <c:v>0.22700000000000001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46-4678-8539-7A699708F1E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Two or More Races, 2.5%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Race</c:v>
                </c:pt>
              </c:strCache>
            </c:strRef>
          </c:cat>
          <c:val>
            <c:numRef>
              <c:f>Sheet1!$E$2</c:f>
              <c:numCache>
                <c:formatCode>0.00%</c:formatCode>
                <c:ptCount val="1"/>
                <c:pt idx="0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F46-4678-8539-7A699708F1E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American Indian and Alaska Native, 0.6%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Race</c:v>
                </c:pt>
              </c:strCache>
            </c:strRef>
          </c:cat>
          <c:val>
            <c:numRef>
              <c:f>Sheet1!$F$2</c:f>
              <c:numCache>
                <c:formatCode>0.00%</c:formatCode>
                <c:ptCount val="1"/>
                <c:pt idx="0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46-4678-8539-7A699708F1E0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Native Hawaiian and Other Pacific Islander, 0.1%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Race</c:v>
                </c:pt>
              </c:strCache>
            </c:strRef>
          </c:cat>
          <c:val>
            <c:numRef>
              <c:f>Sheet1!$G$2</c:f>
              <c:numCache>
                <c:formatCode>0.00%</c:formatCode>
                <c:ptCount val="1"/>
                <c:pt idx="0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F46-4678-8539-7A699708F1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9511487"/>
        <c:axId val="829512927"/>
      </c:barChart>
      <c:catAx>
        <c:axId val="82951148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29512927"/>
        <c:crosses val="autoZero"/>
        <c:auto val="1"/>
        <c:lblAlgn val="ctr"/>
        <c:lblOffset val="100"/>
        <c:noMultiLvlLbl val="0"/>
      </c:catAx>
      <c:valAx>
        <c:axId val="829512927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8295114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135625120030728"/>
          <c:y val="0.43185702626019096"/>
          <c:w val="0.63829882850009589"/>
          <c:h val="0.376438971710220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Ethnicity</a:t>
            </a:r>
          </a:p>
        </c:rich>
      </c:tx>
      <c:layout>
        <c:manualLayout>
          <c:xMode val="edge"/>
          <c:yMode val="edge"/>
          <c:x val="0.25961166390983881"/>
          <c:y val="2.5641025641025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Ethnicity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AD-43AE-8783-038A38EDAF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3AD-43AE-8783-038A38EDAF9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AD-43AE-8783-038A38EDAF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Hispanic or Latino (of any race)</c:v>
                </c:pt>
                <c:pt idx="1">
                  <c:v>White alone (Non-Hispanic or Latino)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0.247</c:v>
                </c:pt>
                <c:pt idx="1">
                  <c:v>0.28899999999999998</c:v>
                </c:pt>
                <c:pt idx="2">
                  <c:v>0.46400000000000002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AD-43AE-8783-038A38EDAF9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4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4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B17B9A-6732-407E-B055-A0464A707A2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9F8061A-8958-4AFF-8619-6D2F1B163DFC}">
      <dgm:prSet/>
      <dgm:spPr/>
      <dgm:t>
        <a:bodyPr/>
        <a:lstStyle/>
        <a:p>
          <a:r>
            <a:rPr lang="en-US"/>
            <a:t>Atlantic hurricane season runs from June 1 to November 30.</a:t>
          </a:r>
        </a:p>
      </dgm:t>
    </dgm:pt>
    <dgm:pt modelId="{08346C54-0F5C-4B47-A6F0-90B4729DD4E7}" type="parTrans" cxnId="{28869648-B717-4C30-880F-46632DC1DB31}">
      <dgm:prSet/>
      <dgm:spPr/>
      <dgm:t>
        <a:bodyPr/>
        <a:lstStyle/>
        <a:p>
          <a:endParaRPr lang="en-US"/>
        </a:p>
      </dgm:t>
    </dgm:pt>
    <dgm:pt modelId="{7EACD705-1311-41FD-B257-08FC7683F841}" type="sibTrans" cxnId="{28869648-B717-4C30-880F-46632DC1DB31}">
      <dgm:prSet/>
      <dgm:spPr/>
      <dgm:t>
        <a:bodyPr/>
        <a:lstStyle/>
        <a:p>
          <a:endParaRPr lang="en-US"/>
        </a:p>
      </dgm:t>
    </dgm:pt>
    <dgm:pt modelId="{43C8B7D9-011F-4D56-9CB4-EDD7320F7989}">
      <dgm:prSet/>
      <dgm:spPr/>
      <dgm:t>
        <a:bodyPr/>
        <a:lstStyle/>
        <a:p>
          <a:r>
            <a:rPr lang="en-US"/>
            <a:t>Be aware of peak activity (August – October).</a:t>
          </a:r>
        </a:p>
      </dgm:t>
    </dgm:pt>
    <dgm:pt modelId="{D37730F6-A01C-4DBE-8016-C7B15264DF70}" type="parTrans" cxnId="{25EB0266-45CF-408D-8AD7-FB8F158F5616}">
      <dgm:prSet/>
      <dgm:spPr/>
      <dgm:t>
        <a:bodyPr/>
        <a:lstStyle/>
        <a:p>
          <a:endParaRPr lang="en-US"/>
        </a:p>
      </dgm:t>
    </dgm:pt>
    <dgm:pt modelId="{CDC8091B-41A6-40CD-8E12-6D74B60E5DF1}" type="sibTrans" cxnId="{25EB0266-45CF-408D-8AD7-FB8F158F5616}">
      <dgm:prSet/>
      <dgm:spPr/>
      <dgm:t>
        <a:bodyPr/>
        <a:lstStyle/>
        <a:p>
          <a:endParaRPr lang="en-US"/>
        </a:p>
      </dgm:t>
    </dgm:pt>
    <dgm:pt modelId="{AB23589F-7415-4486-A43B-3D81D2BC305E}">
      <dgm:prSet/>
      <dgm:spPr/>
      <dgm:t>
        <a:bodyPr/>
        <a:lstStyle/>
        <a:p>
          <a:r>
            <a:rPr lang="en-US"/>
            <a:t>Stay informed with credible sources like the National Hurricane Center.</a:t>
          </a:r>
        </a:p>
      </dgm:t>
    </dgm:pt>
    <dgm:pt modelId="{EAB82B83-B91C-498E-9179-80717AA70B3A}" type="parTrans" cxnId="{2994B497-ED72-4E54-9C04-7396ED57E9C1}">
      <dgm:prSet/>
      <dgm:spPr/>
      <dgm:t>
        <a:bodyPr/>
        <a:lstStyle/>
        <a:p>
          <a:endParaRPr lang="en-US"/>
        </a:p>
      </dgm:t>
    </dgm:pt>
    <dgm:pt modelId="{EBD2202B-114F-4C94-BA4D-F3528534CE61}" type="sibTrans" cxnId="{2994B497-ED72-4E54-9C04-7396ED57E9C1}">
      <dgm:prSet/>
      <dgm:spPr/>
      <dgm:t>
        <a:bodyPr/>
        <a:lstStyle/>
        <a:p>
          <a:endParaRPr lang="en-US"/>
        </a:p>
      </dgm:t>
    </dgm:pt>
    <dgm:pt modelId="{3FC09259-F83E-4D4A-960A-DEA3CA286074}" type="pres">
      <dgm:prSet presAssocID="{C0B17B9A-6732-407E-B055-A0464A707A20}" presName="root" presStyleCnt="0">
        <dgm:presLayoutVars>
          <dgm:dir/>
          <dgm:resizeHandles val="exact"/>
        </dgm:presLayoutVars>
      </dgm:prSet>
      <dgm:spPr/>
    </dgm:pt>
    <dgm:pt modelId="{D3676761-25BD-49F2-9033-B242BD7A7024}" type="pres">
      <dgm:prSet presAssocID="{89F8061A-8958-4AFF-8619-6D2F1B163DFC}" presName="compNode" presStyleCnt="0"/>
      <dgm:spPr/>
    </dgm:pt>
    <dgm:pt modelId="{1E05E849-A611-43F5-AEEC-6EA170833E59}" type="pres">
      <dgm:prSet presAssocID="{89F8061A-8958-4AFF-8619-6D2F1B163DFC}" presName="bgRect" presStyleLbl="bgShp" presStyleIdx="0" presStyleCnt="3"/>
      <dgm:spPr/>
    </dgm:pt>
    <dgm:pt modelId="{703B43E4-CB1A-4AD3-A981-D9DE017ED587}" type="pres">
      <dgm:prSet presAssocID="{89F8061A-8958-4AFF-8619-6D2F1B163DF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2096D5E3-D9A2-4410-9B9B-C799FDA139A2}" type="pres">
      <dgm:prSet presAssocID="{89F8061A-8958-4AFF-8619-6D2F1B163DFC}" presName="spaceRect" presStyleCnt="0"/>
      <dgm:spPr/>
    </dgm:pt>
    <dgm:pt modelId="{40E11FAF-6C32-4EE3-B676-29D821C78B8A}" type="pres">
      <dgm:prSet presAssocID="{89F8061A-8958-4AFF-8619-6D2F1B163DFC}" presName="parTx" presStyleLbl="revTx" presStyleIdx="0" presStyleCnt="3">
        <dgm:presLayoutVars>
          <dgm:chMax val="0"/>
          <dgm:chPref val="0"/>
        </dgm:presLayoutVars>
      </dgm:prSet>
      <dgm:spPr/>
    </dgm:pt>
    <dgm:pt modelId="{E81E292A-BF94-4142-A600-AF6CD291CF0E}" type="pres">
      <dgm:prSet presAssocID="{7EACD705-1311-41FD-B257-08FC7683F841}" presName="sibTrans" presStyleCnt="0"/>
      <dgm:spPr/>
    </dgm:pt>
    <dgm:pt modelId="{D5D7F7D3-1049-4C9E-919B-5B312B781E6D}" type="pres">
      <dgm:prSet presAssocID="{43C8B7D9-011F-4D56-9CB4-EDD7320F7989}" presName="compNode" presStyleCnt="0"/>
      <dgm:spPr/>
    </dgm:pt>
    <dgm:pt modelId="{07301EAA-76F6-44A6-96C8-410AA89725D7}" type="pres">
      <dgm:prSet presAssocID="{43C8B7D9-011F-4D56-9CB4-EDD7320F7989}" presName="bgRect" presStyleLbl="bgShp" presStyleIdx="1" presStyleCnt="3"/>
      <dgm:spPr/>
    </dgm:pt>
    <dgm:pt modelId="{66E0E37D-9DC8-4436-A3BD-9A054596EF4E}" type="pres">
      <dgm:prSet presAssocID="{43C8B7D9-011F-4D56-9CB4-EDD7320F798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ntains"/>
        </a:ext>
      </dgm:extLst>
    </dgm:pt>
    <dgm:pt modelId="{01E7A727-D232-4D06-943A-EF67733C0BCE}" type="pres">
      <dgm:prSet presAssocID="{43C8B7D9-011F-4D56-9CB4-EDD7320F7989}" presName="spaceRect" presStyleCnt="0"/>
      <dgm:spPr/>
    </dgm:pt>
    <dgm:pt modelId="{03BA4816-B7C6-441C-9160-E58332A5D340}" type="pres">
      <dgm:prSet presAssocID="{43C8B7D9-011F-4D56-9CB4-EDD7320F7989}" presName="parTx" presStyleLbl="revTx" presStyleIdx="1" presStyleCnt="3">
        <dgm:presLayoutVars>
          <dgm:chMax val="0"/>
          <dgm:chPref val="0"/>
        </dgm:presLayoutVars>
      </dgm:prSet>
      <dgm:spPr/>
    </dgm:pt>
    <dgm:pt modelId="{C4078823-80C8-4DC6-A491-75DC25C2C02F}" type="pres">
      <dgm:prSet presAssocID="{CDC8091B-41A6-40CD-8E12-6D74B60E5DF1}" presName="sibTrans" presStyleCnt="0"/>
      <dgm:spPr/>
    </dgm:pt>
    <dgm:pt modelId="{C0F097BE-89A2-4887-80D8-4C28724AD281}" type="pres">
      <dgm:prSet presAssocID="{AB23589F-7415-4486-A43B-3D81D2BC305E}" presName="compNode" presStyleCnt="0"/>
      <dgm:spPr/>
    </dgm:pt>
    <dgm:pt modelId="{63B50EBE-F9B2-42D6-9924-C41F83A37013}" type="pres">
      <dgm:prSet presAssocID="{AB23589F-7415-4486-A43B-3D81D2BC305E}" presName="bgRect" presStyleLbl="bgShp" presStyleIdx="2" presStyleCnt="3"/>
      <dgm:spPr/>
    </dgm:pt>
    <dgm:pt modelId="{B85DC77C-9AF7-4B2E-84B9-6186FF4E7AF5}" type="pres">
      <dgm:prSet presAssocID="{AB23589F-7415-4486-A43B-3D81D2BC305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24BD4411-AC6B-4967-B136-5068631C9A1A}" type="pres">
      <dgm:prSet presAssocID="{AB23589F-7415-4486-A43B-3D81D2BC305E}" presName="spaceRect" presStyleCnt="0"/>
      <dgm:spPr/>
    </dgm:pt>
    <dgm:pt modelId="{AF05886F-E4B4-4006-B460-753108984F74}" type="pres">
      <dgm:prSet presAssocID="{AB23589F-7415-4486-A43B-3D81D2BC305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EB0EF1D-2491-499C-A19A-376082944211}" type="presOf" srcId="{AB23589F-7415-4486-A43B-3D81D2BC305E}" destId="{AF05886F-E4B4-4006-B460-753108984F74}" srcOrd="0" destOrd="0" presId="urn:microsoft.com/office/officeart/2018/2/layout/IconVerticalSolidList"/>
    <dgm:cxn modelId="{0330B561-F19E-4A15-8030-92BADDA33B3D}" type="presOf" srcId="{C0B17B9A-6732-407E-B055-A0464A707A20}" destId="{3FC09259-F83E-4D4A-960A-DEA3CA286074}" srcOrd="0" destOrd="0" presId="urn:microsoft.com/office/officeart/2018/2/layout/IconVerticalSolidList"/>
    <dgm:cxn modelId="{25EB0266-45CF-408D-8AD7-FB8F158F5616}" srcId="{C0B17B9A-6732-407E-B055-A0464A707A20}" destId="{43C8B7D9-011F-4D56-9CB4-EDD7320F7989}" srcOrd="1" destOrd="0" parTransId="{D37730F6-A01C-4DBE-8016-C7B15264DF70}" sibTransId="{CDC8091B-41A6-40CD-8E12-6D74B60E5DF1}"/>
    <dgm:cxn modelId="{28869648-B717-4C30-880F-46632DC1DB31}" srcId="{C0B17B9A-6732-407E-B055-A0464A707A20}" destId="{89F8061A-8958-4AFF-8619-6D2F1B163DFC}" srcOrd="0" destOrd="0" parTransId="{08346C54-0F5C-4B47-A6F0-90B4729DD4E7}" sibTransId="{7EACD705-1311-41FD-B257-08FC7683F841}"/>
    <dgm:cxn modelId="{B650CB68-B15B-4103-ADCF-17E98F1581A6}" type="presOf" srcId="{43C8B7D9-011F-4D56-9CB4-EDD7320F7989}" destId="{03BA4816-B7C6-441C-9160-E58332A5D340}" srcOrd="0" destOrd="0" presId="urn:microsoft.com/office/officeart/2018/2/layout/IconVerticalSolidList"/>
    <dgm:cxn modelId="{2994B497-ED72-4E54-9C04-7396ED57E9C1}" srcId="{C0B17B9A-6732-407E-B055-A0464A707A20}" destId="{AB23589F-7415-4486-A43B-3D81D2BC305E}" srcOrd="2" destOrd="0" parTransId="{EAB82B83-B91C-498E-9179-80717AA70B3A}" sibTransId="{EBD2202B-114F-4C94-BA4D-F3528534CE61}"/>
    <dgm:cxn modelId="{CED64EB2-A980-49B3-B7B4-8B60B0FDFA46}" type="presOf" srcId="{89F8061A-8958-4AFF-8619-6D2F1B163DFC}" destId="{40E11FAF-6C32-4EE3-B676-29D821C78B8A}" srcOrd="0" destOrd="0" presId="urn:microsoft.com/office/officeart/2018/2/layout/IconVerticalSolidList"/>
    <dgm:cxn modelId="{ADC32EF9-4737-4245-8D2B-87E56FAAE68E}" type="presParOf" srcId="{3FC09259-F83E-4D4A-960A-DEA3CA286074}" destId="{D3676761-25BD-49F2-9033-B242BD7A7024}" srcOrd="0" destOrd="0" presId="urn:microsoft.com/office/officeart/2018/2/layout/IconVerticalSolidList"/>
    <dgm:cxn modelId="{14AFAFFE-42A6-4558-AF54-DD1C5175D4C8}" type="presParOf" srcId="{D3676761-25BD-49F2-9033-B242BD7A7024}" destId="{1E05E849-A611-43F5-AEEC-6EA170833E59}" srcOrd="0" destOrd="0" presId="urn:microsoft.com/office/officeart/2018/2/layout/IconVerticalSolidList"/>
    <dgm:cxn modelId="{C40779E4-846E-4A94-9925-ADA9AD3334B5}" type="presParOf" srcId="{D3676761-25BD-49F2-9033-B242BD7A7024}" destId="{703B43E4-CB1A-4AD3-A981-D9DE017ED587}" srcOrd="1" destOrd="0" presId="urn:microsoft.com/office/officeart/2018/2/layout/IconVerticalSolidList"/>
    <dgm:cxn modelId="{31AC3760-B5E6-47C7-A54F-7F49F15A8ED4}" type="presParOf" srcId="{D3676761-25BD-49F2-9033-B242BD7A7024}" destId="{2096D5E3-D9A2-4410-9B9B-C799FDA139A2}" srcOrd="2" destOrd="0" presId="urn:microsoft.com/office/officeart/2018/2/layout/IconVerticalSolidList"/>
    <dgm:cxn modelId="{E3269DE5-76FA-4E36-B36E-BCD9D794F07D}" type="presParOf" srcId="{D3676761-25BD-49F2-9033-B242BD7A7024}" destId="{40E11FAF-6C32-4EE3-B676-29D821C78B8A}" srcOrd="3" destOrd="0" presId="urn:microsoft.com/office/officeart/2018/2/layout/IconVerticalSolidList"/>
    <dgm:cxn modelId="{7C871AD3-489C-43E6-A07D-421D135BEA5E}" type="presParOf" srcId="{3FC09259-F83E-4D4A-960A-DEA3CA286074}" destId="{E81E292A-BF94-4142-A600-AF6CD291CF0E}" srcOrd="1" destOrd="0" presId="urn:microsoft.com/office/officeart/2018/2/layout/IconVerticalSolidList"/>
    <dgm:cxn modelId="{77F65442-EDD2-4CCF-8E80-9FA42D31B18D}" type="presParOf" srcId="{3FC09259-F83E-4D4A-960A-DEA3CA286074}" destId="{D5D7F7D3-1049-4C9E-919B-5B312B781E6D}" srcOrd="2" destOrd="0" presId="urn:microsoft.com/office/officeart/2018/2/layout/IconVerticalSolidList"/>
    <dgm:cxn modelId="{075BFFF8-C8FD-4EF8-9C9E-7CF798BA9D98}" type="presParOf" srcId="{D5D7F7D3-1049-4C9E-919B-5B312B781E6D}" destId="{07301EAA-76F6-44A6-96C8-410AA89725D7}" srcOrd="0" destOrd="0" presId="urn:microsoft.com/office/officeart/2018/2/layout/IconVerticalSolidList"/>
    <dgm:cxn modelId="{1AD553A4-725B-4B09-B9D5-6AFE90D72999}" type="presParOf" srcId="{D5D7F7D3-1049-4C9E-919B-5B312B781E6D}" destId="{66E0E37D-9DC8-4436-A3BD-9A054596EF4E}" srcOrd="1" destOrd="0" presId="urn:microsoft.com/office/officeart/2018/2/layout/IconVerticalSolidList"/>
    <dgm:cxn modelId="{FFA61302-6BD6-424F-A13C-D26FD18ED42E}" type="presParOf" srcId="{D5D7F7D3-1049-4C9E-919B-5B312B781E6D}" destId="{01E7A727-D232-4D06-943A-EF67733C0BCE}" srcOrd="2" destOrd="0" presId="urn:microsoft.com/office/officeart/2018/2/layout/IconVerticalSolidList"/>
    <dgm:cxn modelId="{3FB75F0C-D450-4EE3-94AE-82E9530641A9}" type="presParOf" srcId="{D5D7F7D3-1049-4C9E-919B-5B312B781E6D}" destId="{03BA4816-B7C6-441C-9160-E58332A5D340}" srcOrd="3" destOrd="0" presId="urn:microsoft.com/office/officeart/2018/2/layout/IconVerticalSolidList"/>
    <dgm:cxn modelId="{878F4BDC-90F3-4AFC-A0C4-EA216E2464FE}" type="presParOf" srcId="{3FC09259-F83E-4D4A-960A-DEA3CA286074}" destId="{C4078823-80C8-4DC6-A491-75DC25C2C02F}" srcOrd="3" destOrd="0" presId="urn:microsoft.com/office/officeart/2018/2/layout/IconVerticalSolidList"/>
    <dgm:cxn modelId="{D859719C-E8AA-43D0-9D23-A35C893065D0}" type="presParOf" srcId="{3FC09259-F83E-4D4A-960A-DEA3CA286074}" destId="{C0F097BE-89A2-4887-80D8-4C28724AD281}" srcOrd="4" destOrd="0" presId="urn:microsoft.com/office/officeart/2018/2/layout/IconVerticalSolidList"/>
    <dgm:cxn modelId="{C962B005-FB43-49F7-939E-6D3A1D6B6A10}" type="presParOf" srcId="{C0F097BE-89A2-4887-80D8-4C28724AD281}" destId="{63B50EBE-F9B2-42D6-9924-C41F83A37013}" srcOrd="0" destOrd="0" presId="urn:microsoft.com/office/officeart/2018/2/layout/IconVerticalSolidList"/>
    <dgm:cxn modelId="{88B834DC-3372-4384-8C1E-FDF8C5C21E23}" type="presParOf" srcId="{C0F097BE-89A2-4887-80D8-4C28724AD281}" destId="{B85DC77C-9AF7-4B2E-84B9-6186FF4E7AF5}" srcOrd="1" destOrd="0" presId="urn:microsoft.com/office/officeart/2018/2/layout/IconVerticalSolidList"/>
    <dgm:cxn modelId="{C3FCFA4B-108D-4631-9C79-AAADDAC86A95}" type="presParOf" srcId="{C0F097BE-89A2-4887-80D8-4C28724AD281}" destId="{24BD4411-AC6B-4967-B136-5068631C9A1A}" srcOrd="2" destOrd="0" presId="urn:microsoft.com/office/officeart/2018/2/layout/IconVerticalSolidList"/>
    <dgm:cxn modelId="{4CCA49F8-B227-41DA-A4FE-D4AEA42D6874}" type="presParOf" srcId="{C0F097BE-89A2-4887-80D8-4C28724AD281}" destId="{AF05886F-E4B4-4006-B460-753108984F7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DF8E51-C075-42F4-A379-1750063C94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CA966E1-7F61-4CB2-804D-8353C1013228}">
      <dgm:prSet/>
      <dgm:spPr/>
      <dgm:t>
        <a:bodyPr/>
        <a:lstStyle/>
        <a:p>
          <a:r>
            <a:rPr lang="en-US"/>
            <a:t>Storm surge is the abnormal rise in sea level caused by a storm.</a:t>
          </a:r>
        </a:p>
      </dgm:t>
    </dgm:pt>
    <dgm:pt modelId="{8609770F-30BA-4BC1-A46A-4E57C33E1095}" type="parTrans" cxnId="{A257187B-7EED-4C97-B84A-BC42E82AC7B9}">
      <dgm:prSet/>
      <dgm:spPr/>
      <dgm:t>
        <a:bodyPr/>
        <a:lstStyle/>
        <a:p>
          <a:endParaRPr lang="en-US"/>
        </a:p>
      </dgm:t>
    </dgm:pt>
    <dgm:pt modelId="{D54F0F20-CBD3-4685-B6F1-80FBD7FBB96D}" type="sibTrans" cxnId="{A257187B-7EED-4C97-B84A-BC42E82AC7B9}">
      <dgm:prSet/>
      <dgm:spPr/>
      <dgm:t>
        <a:bodyPr/>
        <a:lstStyle/>
        <a:p>
          <a:endParaRPr lang="en-US"/>
        </a:p>
      </dgm:t>
    </dgm:pt>
    <dgm:pt modelId="{FDDB2B5C-051D-406B-8630-450BFA333561}">
      <dgm:prSet/>
      <dgm:spPr/>
      <dgm:t>
        <a:bodyPr/>
        <a:lstStyle/>
        <a:p>
          <a:r>
            <a:rPr lang="en-US"/>
            <a:t>It can cause extreme flooding, especially in coastal and low-lying areas.</a:t>
          </a:r>
        </a:p>
      </dgm:t>
    </dgm:pt>
    <dgm:pt modelId="{FACB5EFF-241A-45EE-8823-5560BC586983}" type="parTrans" cxnId="{39EAD8DD-932D-4BA6-B047-0CA21DE729D7}">
      <dgm:prSet/>
      <dgm:spPr/>
      <dgm:t>
        <a:bodyPr/>
        <a:lstStyle/>
        <a:p>
          <a:endParaRPr lang="en-US"/>
        </a:p>
      </dgm:t>
    </dgm:pt>
    <dgm:pt modelId="{7B952D78-419C-4EDB-9D88-29264EDA0D69}" type="sibTrans" cxnId="{39EAD8DD-932D-4BA6-B047-0CA21DE729D7}">
      <dgm:prSet/>
      <dgm:spPr/>
      <dgm:t>
        <a:bodyPr/>
        <a:lstStyle/>
        <a:p>
          <a:endParaRPr lang="en-US"/>
        </a:p>
      </dgm:t>
    </dgm:pt>
    <dgm:pt modelId="{BD70F067-DCA1-40FF-B093-A99B6E724A8E}">
      <dgm:prSet/>
      <dgm:spPr/>
      <dgm:t>
        <a:bodyPr/>
        <a:lstStyle/>
        <a:p>
          <a:r>
            <a:rPr lang="en-US"/>
            <a:t>Never underestimate storm surge risks.</a:t>
          </a:r>
        </a:p>
      </dgm:t>
    </dgm:pt>
    <dgm:pt modelId="{D46C2E17-F200-44B5-8778-46A0A198FD9A}" type="parTrans" cxnId="{C159BBE8-68D0-4E70-AF51-0C988A67CBC8}">
      <dgm:prSet/>
      <dgm:spPr/>
      <dgm:t>
        <a:bodyPr/>
        <a:lstStyle/>
        <a:p>
          <a:endParaRPr lang="en-US"/>
        </a:p>
      </dgm:t>
    </dgm:pt>
    <dgm:pt modelId="{2288974F-BD8F-49BF-823B-A4198E33FB88}" type="sibTrans" cxnId="{C159BBE8-68D0-4E70-AF51-0C988A67CBC8}">
      <dgm:prSet/>
      <dgm:spPr/>
      <dgm:t>
        <a:bodyPr/>
        <a:lstStyle/>
        <a:p>
          <a:endParaRPr lang="en-US"/>
        </a:p>
      </dgm:t>
    </dgm:pt>
    <dgm:pt modelId="{1607D611-5888-400A-B818-B50A2CC290B8}" type="pres">
      <dgm:prSet presAssocID="{09DF8E51-C075-42F4-A379-1750063C9466}" presName="root" presStyleCnt="0">
        <dgm:presLayoutVars>
          <dgm:dir/>
          <dgm:resizeHandles val="exact"/>
        </dgm:presLayoutVars>
      </dgm:prSet>
      <dgm:spPr/>
    </dgm:pt>
    <dgm:pt modelId="{4655F20B-9585-4737-B521-40B132424E63}" type="pres">
      <dgm:prSet presAssocID="{FCA966E1-7F61-4CB2-804D-8353C1013228}" presName="compNode" presStyleCnt="0"/>
      <dgm:spPr/>
    </dgm:pt>
    <dgm:pt modelId="{19766882-AB52-42BE-8B32-F9166A219FB8}" type="pres">
      <dgm:prSet presAssocID="{FCA966E1-7F61-4CB2-804D-8353C1013228}" presName="bgRect" presStyleLbl="bgShp" presStyleIdx="0" presStyleCnt="3"/>
      <dgm:spPr/>
    </dgm:pt>
    <dgm:pt modelId="{C1550915-C6CB-4FAD-9205-B5EBDB6C57A9}" type="pres">
      <dgm:prSet presAssocID="{FCA966E1-7F61-4CB2-804D-8353C101322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3D1F70C9-44A7-4B78-AA15-B3DE1B05BDB0}" type="pres">
      <dgm:prSet presAssocID="{FCA966E1-7F61-4CB2-804D-8353C1013228}" presName="spaceRect" presStyleCnt="0"/>
      <dgm:spPr/>
    </dgm:pt>
    <dgm:pt modelId="{A47A1F93-7840-4744-8694-842783F0C95E}" type="pres">
      <dgm:prSet presAssocID="{FCA966E1-7F61-4CB2-804D-8353C1013228}" presName="parTx" presStyleLbl="revTx" presStyleIdx="0" presStyleCnt="3">
        <dgm:presLayoutVars>
          <dgm:chMax val="0"/>
          <dgm:chPref val="0"/>
        </dgm:presLayoutVars>
      </dgm:prSet>
      <dgm:spPr/>
    </dgm:pt>
    <dgm:pt modelId="{4EEA353B-8FE7-4946-84B7-288568D20460}" type="pres">
      <dgm:prSet presAssocID="{D54F0F20-CBD3-4685-B6F1-80FBD7FBB96D}" presName="sibTrans" presStyleCnt="0"/>
      <dgm:spPr/>
    </dgm:pt>
    <dgm:pt modelId="{FB5710EA-8046-4C5A-B8E5-2DBE18D1E92F}" type="pres">
      <dgm:prSet presAssocID="{FDDB2B5C-051D-406B-8630-450BFA333561}" presName="compNode" presStyleCnt="0"/>
      <dgm:spPr/>
    </dgm:pt>
    <dgm:pt modelId="{4DD82E7E-0295-406F-AD19-A32EE7D5D17C}" type="pres">
      <dgm:prSet presAssocID="{FDDB2B5C-051D-406B-8630-450BFA333561}" presName="bgRect" presStyleLbl="bgShp" presStyleIdx="1" presStyleCnt="3"/>
      <dgm:spPr/>
    </dgm:pt>
    <dgm:pt modelId="{68038F2D-C2B4-4C33-97E0-7EFB94467AC8}" type="pres">
      <dgm:prSet presAssocID="{FDDB2B5C-051D-406B-8630-450BFA33356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CD08FADE-DFF0-4738-BCC1-52CF8B8F275E}" type="pres">
      <dgm:prSet presAssocID="{FDDB2B5C-051D-406B-8630-450BFA333561}" presName="spaceRect" presStyleCnt="0"/>
      <dgm:spPr/>
    </dgm:pt>
    <dgm:pt modelId="{74CD906A-3CF7-4535-9360-CE90CF4C6D4E}" type="pres">
      <dgm:prSet presAssocID="{FDDB2B5C-051D-406B-8630-450BFA333561}" presName="parTx" presStyleLbl="revTx" presStyleIdx="1" presStyleCnt="3">
        <dgm:presLayoutVars>
          <dgm:chMax val="0"/>
          <dgm:chPref val="0"/>
        </dgm:presLayoutVars>
      </dgm:prSet>
      <dgm:spPr/>
    </dgm:pt>
    <dgm:pt modelId="{C0676886-08F3-48F2-B690-191D4922F474}" type="pres">
      <dgm:prSet presAssocID="{7B952D78-419C-4EDB-9D88-29264EDA0D69}" presName="sibTrans" presStyleCnt="0"/>
      <dgm:spPr/>
    </dgm:pt>
    <dgm:pt modelId="{85C7914E-FEDB-4BC6-8BBE-E7C346A20EDC}" type="pres">
      <dgm:prSet presAssocID="{BD70F067-DCA1-40FF-B093-A99B6E724A8E}" presName="compNode" presStyleCnt="0"/>
      <dgm:spPr/>
    </dgm:pt>
    <dgm:pt modelId="{84D7E5FD-685D-45FD-9FE5-1CBB279CE0C9}" type="pres">
      <dgm:prSet presAssocID="{BD70F067-DCA1-40FF-B093-A99B6E724A8E}" presName="bgRect" presStyleLbl="bgShp" presStyleIdx="2" presStyleCnt="3"/>
      <dgm:spPr/>
    </dgm:pt>
    <dgm:pt modelId="{BA306D17-2D5E-46CA-BEF8-9FE40BD10942}" type="pres">
      <dgm:prSet presAssocID="{BD70F067-DCA1-40FF-B093-A99B6E724A8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22C03951-5103-407C-BF78-0676297AE790}" type="pres">
      <dgm:prSet presAssocID="{BD70F067-DCA1-40FF-B093-A99B6E724A8E}" presName="spaceRect" presStyleCnt="0"/>
      <dgm:spPr/>
    </dgm:pt>
    <dgm:pt modelId="{CEBFED26-8A52-40B1-AE07-6C0656443811}" type="pres">
      <dgm:prSet presAssocID="{BD70F067-DCA1-40FF-B093-A99B6E724A8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8F1D564-464E-45C1-9FD7-E3A020E6F8C7}" type="presOf" srcId="{09DF8E51-C075-42F4-A379-1750063C9466}" destId="{1607D611-5888-400A-B818-B50A2CC290B8}" srcOrd="0" destOrd="0" presId="urn:microsoft.com/office/officeart/2018/2/layout/IconVerticalSolidList"/>
    <dgm:cxn modelId="{7113B975-0E4A-483A-AFF4-9FD27D7657D2}" type="presOf" srcId="{FDDB2B5C-051D-406B-8630-450BFA333561}" destId="{74CD906A-3CF7-4535-9360-CE90CF4C6D4E}" srcOrd="0" destOrd="0" presId="urn:microsoft.com/office/officeart/2018/2/layout/IconVerticalSolidList"/>
    <dgm:cxn modelId="{A257187B-7EED-4C97-B84A-BC42E82AC7B9}" srcId="{09DF8E51-C075-42F4-A379-1750063C9466}" destId="{FCA966E1-7F61-4CB2-804D-8353C1013228}" srcOrd="0" destOrd="0" parTransId="{8609770F-30BA-4BC1-A46A-4E57C33E1095}" sibTransId="{D54F0F20-CBD3-4685-B6F1-80FBD7FBB96D}"/>
    <dgm:cxn modelId="{8C75B18A-4244-4268-A47F-0C1E9A4AC9A8}" type="presOf" srcId="{FCA966E1-7F61-4CB2-804D-8353C1013228}" destId="{A47A1F93-7840-4744-8694-842783F0C95E}" srcOrd="0" destOrd="0" presId="urn:microsoft.com/office/officeart/2018/2/layout/IconVerticalSolidList"/>
    <dgm:cxn modelId="{39EAD8DD-932D-4BA6-B047-0CA21DE729D7}" srcId="{09DF8E51-C075-42F4-A379-1750063C9466}" destId="{FDDB2B5C-051D-406B-8630-450BFA333561}" srcOrd="1" destOrd="0" parTransId="{FACB5EFF-241A-45EE-8823-5560BC586983}" sibTransId="{7B952D78-419C-4EDB-9D88-29264EDA0D69}"/>
    <dgm:cxn modelId="{C159BBE8-68D0-4E70-AF51-0C988A67CBC8}" srcId="{09DF8E51-C075-42F4-A379-1750063C9466}" destId="{BD70F067-DCA1-40FF-B093-A99B6E724A8E}" srcOrd="2" destOrd="0" parTransId="{D46C2E17-F200-44B5-8778-46A0A198FD9A}" sibTransId="{2288974F-BD8F-49BF-823B-A4198E33FB88}"/>
    <dgm:cxn modelId="{2E862DF0-443A-4F62-8DB7-9F64254ECB6E}" type="presOf" srcId="{BD70F067-DCA1-40FF-B093-A99B6E724A8E}" destId="{CEBFED26-8A52-40B1-AE07-6C0656443811}" srcOrd="0" destOrd="0" presId="urn:microsoft.com/office/officeart/2018/2/layout/IconVerticalSolidList"/>
    <dgm:cxn modelId="{9520181D-BD78-49C4-B8A0-3FA5FD165AFD}" type="presParOf" srcId="{1607D611-5888-400A-B818-B50A2CC290B8}" destId="{4655F20B-9585-4737-B521-40B132424E63}" srcOrd="0" destOrd="0" presId="urn:microsoft.com/office/officeart/2018/2/layout/IconVerticalSolidList"/>
    <dgm:cxn modelId="{399FF976-6857-4937-9AD1-FD927AAD1EB1}" type="presParOf" srcId="{4655F20B-9585-4737-B521-40B132424E63}" destId="{19766882-AB52-42BE-8B32-F9166A219FB8}" srcOrd="0" destOrd="0" presId="urn:microsoft.com/office/officeart/2018/2/layout/IconVerticalSolidList"/>
    <dgm:cxn modelId="{71C34294-DF5B-4CA0-A57D-7B6C1CAE7310}" type="presParOf" srcId="{4655F20B-9585-4737-B521-40B132424E63}" destId="{C1550915-C6CB-4FAD-9205-B5EBDB6C57A9}" srcOrd="1" destOrd="0" presId="urn:microsoft.com/office/officeart/2018/2/layout/IconVerticalSolidList"/>
    <dgm:cxn modelId="{24DEA90A-6AD8-468C-ACD1-4625B377EBB9}" type="presParOf" srcId="{4655F20B-9585-4737-B521-40B132424E63}" destId="{3D1F70C9-44A7-4B78-AA15-B3DE1B05BDB0}" srcOrd="2" destOrd="0" presId="urn:microsoft.com/office/officeart/2018/2/layout/IconVerticalSolidList"/>
    <dgm:cxn modelId="{7C9B4CD4-6C61-4671-A6E6-D8EDE9579D3C}" type="presParOf" srcId="{4655F20B-9585-4737-B521-40B132424E63}" destId="{A47A1F93-7840-4744-8694-842783F0C95E}" srcOrd="3" destOrd="0" presId="urn:microsoft.com/office/officeart/2018/2/layout/IconVerticalSolidList"/>
    <dgm:cxn modelId="{D3036BF8-0286-4C92-91B6-8236EB639C16}" type="presParOf" srcId="{1607D611-5888-400A-B818-B50A2CC290B8}" destId="{4EEA353B-8FE7-4946-84B7-288568D20460}" srcOrd="1" destOrd="0" presId="urn:microsoft.com/office/officeart/2018/2/layout/IconVerticalSolidList"/>
    <dgm:cxn modelId="{5C2C2650-12DF-423C-9B65-AEE34055C30A}" type="presParOf" srcId="{1607D611-5888-400A-B818-B50A2CC290B8}" destId="{FB5710EA-8046-4C5A-B8E5-2DBE18D1E92F}" srcOrd="2" destOrd="0" presId="urn:microsoft.com/office/officeart/2018/2/layout/IconVerticalSolidList"/>
    <dgm:cxn modelId="{91BA716B-5CC9-4B4A-8570-682EB4A837B1}" type="presParOf" srcId="{FB5710EA-8046-4C5A-B8E5-2DBE18D1E92F}" destId="{4DD82E7E-0295-406F-AD19-A32EE7D5D17C}" srcOrd="0" destOrd="0" presId="urn:microsoft.com/office/officeart/2018/2/layout/IconVerticalSolidList"/>
    <dgm:cxn modelId="{48A5AD57-9914-4C26-A46F-EABE2492DC4E}" type="presParOf" srcId="{FB5710EA-8046-4C5A-B8E5-2DBE18D1E92F}" destId="{68038F2D-C2B4-4C33-97E0-7EFB94467AC8}" srcOrd="1" destOrd="0" presId="urn:microsoft.com/office/officeart/2018/2/layout/IconVerticalSolidList"/>
    <dgm:cxn modelId="{81941ED6-5952-46AE-9A94-37388828CF46}" type="presParOf" srcId="{FB5710EA-8046-4C5A-B8E5-2DBE18D1E92F}" destId="{CD08FADE-DFF0-4738-BCC1-52CF8B8F275E}" srcOrd="2" destOrd="0" presId="urn:microsoft.com/office/officeart/2018/2/layout/IconVerticalSolidList"/>
    <dgm:cxn modelId="{7F979090-F61C-4D21-945D-0D0E500AD335}" type="presParOf" srcId="{FB5710EA-8046-4C5A-B8E5-2DBE18D1E92F}" destId="{74CD906A-3CF7-4535-9360-CE90CF4C6D4E}" srcOrd="3" destOrd="0" presId="urn:microsoft.com/office/officeart/2018/2/layout/IconVerticalSolidList"/>
    <dgm:cxn modelId="{5E9F50D0-71A6-46FB-A5B4-45232F23D502}" type="presParOf" srcId="{1607D611-5888-400A-B818-B50A2CC290B8}" destId="{C0676886-08F3-48F2-B690-191D4922F474}" srcOrd="3" destOrd="0" presId="urn:microsoft.com/office/officeart/2018/2/layout/IconVerticalSolidList"/>
    <dgm:cxn modelId="{77E21D4E-3287-48BE-9A1D-B0BBBE15AC3D}" type="presParOf" srcId="{1607D611-5888-400A-B818-B50A2CC290B8}" destId="{85C7914E-FEDB-4BC6-8BBE-E7C346A20EDC}" srcOrd="4" destOrd="0" presId="urn:microsoft.com/office/officeart/2018/2/layout/IconVerticalSolidList"/>
    <dgm:cxn modelId="{2E74DF23-CC1A-43B1-A955-D151AADC95C9}" type="presParOf" srcId="{85C7914E-FEDB-4BC6-8BBE-E7C346A20EDC}" destId="{84D7E5FD-685D-45FD-9FE5-1CBB279CE0C9}" srcOrd="0" destOrd="0" presId="urn:microsoft.com/office/officeart/2018/2/layout/IconVerticalSolidList"/>
    <dgm:cxn modelId="{0B7825CD-B38D-4EA0-A75F-08243D8B4923}" type="presParOf" srcId="{85C7914E-FEDB-4BC6-8BBE-E7C346A20EDC}" destId="{BA306D17-2D5E-46CA-BEF8-9FE40BD10942}" srcOrd="1" destOrd="0" presId="urn:microsoft.com/office/officeart/2018/2/layout/IconVerticalSolidList"/>
    <dgm:cxn modelId="{75B56DE6-CA95-4061-9AAA-916D30301C9B}" type="presParOf" srcId="{85C7914E-FEDB-4BC6-8BBE-E7C346A20EDC}" destId="{22C03951-5103-407C-BF78-0676297AE790}" srcOrd="2" destOrd="0" presId="urn:microsoft.com/office/officeart/2018/2/layout/IconVerticalSolidList"/>
    <dgm:cxn modelId="{7148305A-8BF4-403B-AC99-7D1D6E7BC45A}" type="presParOf" srcId="{85C7914E-FEDB-4BC6-8BBE-E7C346A20EDC}" destId="{CEBFED26-8A52-40B1-AE07-6C065644381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05E849-A611-43F5-AEEC-6EA170833E59}">
      <dsp:nvSpPr>
        <dsp:cNvPr id="0" name=""/>
        <dsp:cNvSpPr/>
      </dsp:nvSpPr>
      <dsp:spPr>
        <a:xfrm>
          <a:off x="0" y="515"/>
          <a:ext cx="11106150" cy="12058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3B43E4-CB1A-4AD3-A981-D9DE017ED587}">
      <dsp:nvSpPr>
        <dsp:cNvPr id="0" name=""/>
        <dsp:cNvSpPr/>
      </dsp:nvSpPr>
      <dsp:spPr>
        <a:xfrm>
          <a:off x="364767" y="271829"/>
          <a:ext cx="663213" cy="6632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E11FAF-6C32-4EE3-B676-29D821C78B8A}">
      <dsp:nvSpPr>
        <dsp:cNvPr id="0" name=""/>
        <dsp:cNvSpPr/>
      </dsp:nvSpPr>
      <dsp:spPr>
        <a:xfrm>
          <a:off x="1392748" y="515"/>
          <a:ext cx="9713401" cy="1205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18" tIns="127618" rIns="127618" bIns="1276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Atlantic hurricane season runs from June 1 to November 30.</a:t>
          </a:r>
        </a:p>
      </dsp:txBody>
      <dsp:txXfrm>
        <a:off x="1392748" y="515"/>
        <a:ext cx="9713401" cy="1205842"/>
      </dsp:txXfrm>
    </dsp:sp>
    <dsp:sp modelId="{07301EAA-76F6-44A6-96C8-410AA89725D7}">
      <dsp:nvSpPr>
        <dsp:cNvPr id="0" name=""/>
        <dsp:cNvSpPr/>
      </dsp:nvSpPr>
      <dsp:spPr>
        <a:xfrm>
          <a:off x="0" y="1507818"/>
          <a:ext cx="11106150" cy="12058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0E37D-9DC8-4436-A3BD-9A054596EF4E}">
      <dsp:nvSpPr>
        <dsp:cNvPr id="0" name=""/>
        <dsp:cNvSpPr/>
      </dsp:nvSpPr>
      <dsp:spPr>
        <a:xfrm>
          <a:off x="364767" y="1779133"/>
          <a:ext cx="663213" cy="6632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A4816-B7C6-441C-9160-E58332A5D340}">
      <dsp:nvSpPr>
        <dsp:cNvPr id="0" name=""/>
        <dsp:cNvSpPr/>
      </dsp:nvSpPr>
      <dsp:spPr>
        <a:xfrm>
          <a:off x="1392748" y="1507818"/>
          <a:ext cx="9713401" cy="1205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18" tIns="127618" rIns="127618" bIns="1276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Be aware of peak activity (August – October).</a:t>
          </a:r>
        </a:p>
      </dsp:txBody>
      <dsp:txXfrm>
        <a:off x="1392748" y="1507818"/>
        <a:ext cx="9713401" cy="1205842"/>
      </dsp:txXfrm>
    </dsp:sp>
    <dsp:sp modelId="{63B50EBE-F9B2-42D6-9924-C41F83A37013}">
      <dsp:nvSpPr>
        <dsp:cNvPr id="0" name=""/>
        <dsp:cNvSpPr/>
      </dsp:nvSpPr>
      <dsp:spPr>
        <a:xfrm>
          <a:off x="0" y="3015122"/>
          <a:ext cx="11106150" cy="12058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5DC77C-9AF7-4B2E-84B9-6186FF4E7AF5}">
      <dsp:nvSpPr>
        <dsp:cNvPr id="0" name=""/>
        <dsp:cNvSpPr/>
      </dsp:nvSpPr>
      <dsp:spPr>
        <a:xfrm>
          <a:off x="364767" y="3286436"/>
          <a:ext cx="663213" cy="6632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05886F-E4B4-4006-B460-753108984F74}">
      <dsp:nvSpPr>
        <dsp:cNvPr id="0" name=""/>
        <dsp:cNvSpPr/>
      </dsp:nvSpPr>
      <dsp:spPr>
        <a:xfrm>
          <a:off x="1392748" y="3015122"/>
          <a:ext cx="9713401" cy="1205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18" tIns="127618" rIns="127618" bIns="1276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Stay informed with credible sources like the National Hurricane Center.</a:t>
          </a:r>
        </a:p>
      </dsp:txBody>
      <dsp:txXfrm>
        <a:off x="1392748" y="3015122"/>
        <a:ext cx="9713401" cy="12058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66882-AB52-42BE-8B32-F9166A219FB8}">
      <dsp:nvSpPr>
        <dsp:cNvPr id="0" name=""/>
        <dsp:cNvSpPr/>
      </dsp:nvSpPr>
      <dsp:spPr>
        <a:xfrm>
          <a:off x="0" y="515"/>
          <a:ext cx="11106150" cy="12058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50915-C6CB-4FAD-9205-B5EBDB6C57A9}">
      <dsp:nvSpPr>
        <dsp:cNvPr id="0" name=""/>
        <dsp:cNvSpPr/>
      </dsp:nvSpPr>
      <dsp:spPr>
        <a:xfrm>
          <a:off x="364767" y="271829"/>
          <a:ext cx="663213" cy="6632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7A1F93-7840-4744-8694-842783F0C95E}">
      <dsp:nvSpPr>
        <dsp:cNvPr id="0" name=""/>
        <dsp:cNvSpPr/>
      </dsp:nvSpPr>
      <dsp:spPr>
        <a:xfrm>
          <a:off x="1392748" y="515"/>
          <a:ext cx="9713401" cy="1205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18" tIns="127618" rIns="127618" bIns="1276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Storm surge is the abnormal rise in sea level caused by a storm.</a:t>
          </a:r>
        </a:p>
      </dsp:txBody>
      <dsp:txXfrm>
        <a:off x="1392748" y="515"/>
        <a:ext cx="9713401" cy="1205842"/>
      </dsp:txXfrm>
    </dsp:sp>
    <dsp:sp modelId="{4DD82E7E-0295-406F-AD19-A32EE7D5D17C}">
      <dsp:nvSpPr>
        <dsp:cNvPr id="0" name=""/>
        <dsp:cNvSpPr/>
      </dsp:nvSpPr>
      <dsp:spPr>
        <a:xfrm>
          <a:off x="0" y="1507818"/>
          <a:ext cx="11106150" cy="12058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38F2D-C2B4-4C33-97E0-7EFB94467AC8}">
      <dsp:nvSpPr>
        <dsp:cNvPr id="0" name=""/>
        <dsp:cNvSpPr/>
      </dsp:nvSpPr>
      <dsp:spPr>
        <a:xfrm>
          <a:off x="364767" y="1779133"/>
          <a:ext cx="663213" cy="6632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CD906A-3CF7-4535-9360-CE90CF4C6D4E}">
      <dsp:nvSpPr>
        <dsp:cNvPr id="0" name=""/>
        <dsp:cNvSpPr/>
      </dsp:nvSpPr>
      <dsp:spPr>
        <a:xfrm>
          <a:off x="1392748" y="1507818"/>
          <a:ext cx="9713401" cy="1205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18" tIns="127618" rIns="127618" bIns="1276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It can cause extreme flooding, especially in coastal and low-lying areas.</a:t>
          </a:r>
        </a:p>
      </dsp:txBody>
      <dsp:txXfrm>
        <a:off x="1392748" y="1507818"/>
        <a:ext cx="9713401" cy="1205842"/>
      </dsp:txXfrm>
    </dsp:sp>
    <dsp:sp modelId="{84D7E5FD-685D-45FD-9FE5-1CBB279CE0C9}">
      <dsp:nvSpPr>
        <dsp:cNvPr id="0" name=""/>
        <dsp:cNvSpPr/>
      </dsp:nvSpPr>
      <dsp:spPr>
        <a:xfrm>
          <a:off x="0" y="3015122"/>
          <a:ext cx="11106150" cy="12058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306D17-2D5E-46CA-BEF8-9FE40BD10942}">
      <dsp:nvSpPr>
        <dsp:cNvPr id="0" name=""/>
        <dsp:cNvSpPr/>
      </dsp:nvSpPr>
      <dsp:spPr>
        <a:xfrm>
          <a:off x="364767" y="3286436"/>
          <a:ext cx="663213" cy="6632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FED26-8A52-40B1-AE07-6C0656443811}">
      <dsp:nvSpPr>
        <dsp:cNvPr id="0" name=""/>
        <dsp:cNvSpPr/>
      </dsp:nvSpPr>
      <dsp:spPr>
        <a:xfrm>
          <a:off x="1392748" y="3015122"/>
          <a:ext cx="9713401" cy="1205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18" tIns="127618" rIns="127618" bIns="1276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Never underestimate storm surge risks.</a:t>
          </a:r>
        </a:p>
      </dsp:txBody>
      <dsp:txXfrm>
        <a:off x="1392748" y="3015122"/>
        <a:ext cx="9713401" cy="1205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464472-DAE5-4012-9A5A-CB432293B4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6DB41-0314-4E22-8F5A-547FA67B06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33E32-5603-440A-ACDD-7442C88C5FED}" type="datetimeFigureOut">
              <a:rPr lang="en-US" smtClean="0">
                <a:latin typeface="Tw Cen MT" panose="020B0602020104020603" pitchFamily="34" charset="0"/>
              </a:rPr>
              <a:t>6/16/2025</a:t>
            </a:fld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3188E-D235-4A3B-823C-E0E10F336C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3A68C-A1CC-4704-8503-01E13B0AED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B1589-0F8A-400D-AEF4-57688446A2F5}" type="slidenum">
              <a:rPr lang="en-US" smtClean="0">
                <a:latin typeface="Tw Cen MT" panose="020B0602020104020603" pitchFamily="34" charset="0"/>
              </a:rPr>
              <a:t>‹#›</a:t>
            </a:fld>
            <a:endParaRPr lang="en-US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10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fld id="{AF4A386A-BFE4-4655-9801-CBB04655F27A}" type="datetimeFigureOut">
              <a:rPr lang="en-US" noProof="0" smtClean="0"/>
              <a:pPr/>
              <a:t>6/16/2025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fld id="{DAE5FABD-26C8-4F74-B1E3-45BC91BC9D7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775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47987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59" name="Google Shape;145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64" name="Google Shape;146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69" name="Google Shape;146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569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4" name="Google Shape;1344;p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" dirty="0">
                <a:latin typeface="Calibri"/>
                <a:ea typeface="Calibri"/>
                <a:cs typeface="Calibri"/>
                <a:sym typeface="Calibri"/>
              </a:rPr>
              <a:t>Every storm is different, contains some combination of these 5 hazards. NWS forecasts/warns for each of these separately so you can determine what is of greatest concern for an individual storm.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g357cfe6eb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5" name="Google Shape;1415;g357cfe6eb1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g357cfe6eb1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g35d85f8e60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5" name="Google Shape;1425;g35d85f8e603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g35d85f8e603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32" name="Google Shape;143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37" name="Google Shape;143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9" name="Google Shape;14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54" name="Google Shape;14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2540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15529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5425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se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488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14971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2375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7665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3620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lue_Triangle patc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05BCA9F-FC20-461D-9118-7EC2AC28D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5958" y="0"/>
            <a:ext cx="9016043" cy="6858000"/>
          </a:xfrm>
          <a:custGeom>
            <a:avLst/>
            <a:gdLst>
              <a:gd name="connsiteX0" fmla="*/ 5153328 w 9016043"/>
              <a:gd name="connsiteY0" fmla="*/ 0 h 6858000"/>
              <a:gd name="connsiteX1" fmla="*/ 9016043 w 9016043"/>
              <a:gd name="connsiteY1" fmla="*/ 0 h 6858000"/>
              <a:gd name="connsiteX2" fmla="*/ 9016043 w 9016043"/>
              <a:gd name="connsiteY2" fmla="*/ 6858000 h 6858000"/>
              <a:gd name="connsiteX3" fmla="*/ 0 w 9016043"/>
              <a:gd name="connsiteY3" fmla="*/ 6858000 h 6858000"/>
              <a:gd name="connsiteX4" fmla="*/ 5153328 w 9016043"/>
              <a:gd name="connsiteY4" fmla="*/ 68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6043" h="6858000">
                <a:moveTo>
                  <a:pt x="5153328" y="0"/>
                </a:moveTo>
                <a:lnTo>
                  <a:pt x="9016043" y="0"/>
                </a:lnTo>
                <a:lnTo>
                  <a:pt x="9016043" y="6858000"/>
                </a:lnTo>
                <a:lnTo>
                  <a:pt x="0" y="6858000"/>
                </a:lnTo>
                <a:lnTo>
                  <a:pt x="5153328" y="6818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04092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F869F17-9BF3-4974-956D-0CBCD60BA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4213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654DBB0-1027-4E5D-B635-00F2F173A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33771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92082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_Top shape whit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01" y="112976"/>
            <a:ext cx="6858000" cy="674502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E59725C5-1168-4A5F-B420-8E05620196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5238089" y="208890"/>
            <a:ext cx="6745024" cy="6553200"/>
          </a:xfrm>
          <a:gradFill flip="none" rotWithShape="1">
            <a:gsLst>
              <a:gs pos="0">
                <a:schemeClr val="bg1"/>
              </a:gs>
              <a:gs pos="82000">
                <a:schemeClr val="bg1">
                  <a:alpha val="0"/>
                </a:schemeClr>
              </a:gs>
            </a:gsLst>
            <a:lin ang="16200000" scaled="1"/>
            <a:tileRect/>
          </a:gra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532AFA8-ADE4-4C3E-AF0A-235C7249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7721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43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half horizontal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11094718" cy="175712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709677"/>
            <a:ext cx="11094717" cy="1500876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232B29A-2701-4A73-83CF-09E0AB1B2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6410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5775959" cy="354355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3200" y="2667001"/>
            <a:ext cx="5090157" cy="3543552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A52166E-5DA9-4AA1-9355-E8DBFDD90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6409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Title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617492"/>
            <a:ext cx="9890759" cy="1527048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9FF8476-DF8C-4276-8CF6-44BC91B88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0053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11099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4617492"/>
            <a:ext cx="5212080" cy="1527048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46520" y="4617492"/>
            <a:ext cx="5212080" cy="1527048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C5AD12C-F7F6-431D-ABA4-F7E37CAC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0030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Image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698" y="3735622"/>
            <a:ext cx="5013960" cy="2408917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8376498-C218-4EDB-8416-A59802EF2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9000" y="1981199"/>
            <a:ext cx="4389542" cy="4163339"/>
          </a:xfr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589520" y="2286000"/>
            <a:ext cx="3688080" cy="358140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Important Content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C81B64-070E-43F3-BCB5-833AB965D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3717925"/>
            <a:ext cx="914400" cy="9302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D5893EC-1256-429B-9581-379342C23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66431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Multiple images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4176259"/>
            <a:ext cx="4343400" cy="1968280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6DE17A8-F4B7-4571-A6E8-FD28BA425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2834" y="1066801"/>
            <a:ext cx="3505199" cy="50777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9D9A0502-98A2-467D-BE1C-CE8391C73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91000" y="4343400"/>
            <a:ext cx="2743200" cy="18011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8298DB4E-3B92-4CA4-852A-9F647E721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91000" y="1066801"/>
            <a:ext cx="2743200" cy="3126023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E528B4D-15E8-4161-96F7-75D0217AD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69429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674502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67066A-9B9E-468B-97C6-94BF615FA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2AF7E6-6C19-4A41-BFA5-44C4F2A3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124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C59837-0A86-4467-BB38-E2AC882F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57779-E765-4EC2-825C-B8E41285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4607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1801" y="1189969"/>
            <a:ext cx="4389542" cy="4677431"/>
          </a:xfrm>
          <a:solidFill>
            <a:schemeClr val="bg1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12321" y="1494770"/>
            <a:ext cx="3688080" cy="391543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Important Content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AE16EF6-8987-4193-B346-1BEA14401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D4840-4EB5-4438-9A16-D0006A68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6413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1470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50D09E5B-B146-4D08-82EC-846DD89B0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462" y="0"/>
            <a:ext cx="9931338" cy="6823040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8940597-2E9A-4141-B2D0-C488487F1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0"/>
            <a:ext cx="50863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609600"/>
            <a:ext cx="7429500" cy="56388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905000"/>
            <a:ext cx="5864382" cy="2275238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A44EEDB-C599-41AA-9D84-D53811C28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96" y="0"/>
            <a:ext cx="63502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FE574478-76DE-4613-8FBD-36B353081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391" y="0"/>
            <a:ext cx="63502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653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2269" y="1189969"/>
            <a:ext cx="4389542" cy="4677431"/>
          </a:xfrm>
          <a:solidFill>
            <a:schemeClr val="accent2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2789" y="1494770"/>
            <a:ext cx="3688080" cy="391543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Important Content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C89BA5-7D71-4838-92DC-A9DD44EC0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614DBA-0879-4C83-B4B4-EECB085A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441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9768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021648"/>
            <a:ext cx="5090157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5090157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27803" y="4021648"/>
            <a:ext cx="5090157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27803" y="3429000"/>
            <a:ext cx="5090157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27803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94646A1-59D8-49D7-B0E1-B7771AB22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8066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021648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58640" y="4021648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8640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58640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4C1E55C-86D8-4053-9865-59D5B4F8A35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8640" y="4021648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B68B60C-9D86-4961-A5CE-AB650CA336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8640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AFE200E7-D3F0-41C3-92B0-E09677035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68336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20633DF-6AFD-4B07-9AFD-09317A9CC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66824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con Content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38400"/>
            <a:ext cx="5901458" cy="975260"/>
          </a:xfrm>
        </p:spPr>
        <p:txBody>
          <a:bodyPr lIns="91440" rIns="91440" anchor="ctr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4391622"/>
            <a:ext cx="5901458" cy="975260"/>
          </a:xfrm>
        </p:spPr>
        <p:txBody>
          <a:bodyPr lIns="91440" rIns="91440" anchor="ctr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4666886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4517480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62157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con Content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23061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3556396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3846999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3697593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562600" y="4689732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4000" y="4980335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8944" y="4830929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847411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de patch Icon Content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51214" y="2035302"/>
            <a:ext cx="4312844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" y="2280181"/>
            <a:ext cx="49377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56426" y="1935993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71132" y="3576256"/>
            <a:ext cx="5392925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640" y="3846999"/>
            <a:ext cx="40233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74508" y="350281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949699" y="5117210"/>
            <a:ext cx="6514359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641" y="5362089"/>
            <a:ext cx="29565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80392" y="501790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F57DF2-7AB9-4D3A-AADE-E93D5621B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8974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de patc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018097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B9C406-BFD3-481F-9B48-3DCA3A33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7518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F3D50D-B3D8-4A41-84D8-4BE250D1B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856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1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 1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6321F101-EC7B-4128-A7FA-373AC507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72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 2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229667AF-39CB-43E6-8D30-A2DDF8365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010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 3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B4CA538-2AD9-458A-B582-2FBFEAF6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57C263B-EA99-4350-84C0-08B9746AEC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100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</p:spTree>
    <p:extLst>
      <p:ext uri="{BB962C8B-B14F-4D97-AF65-F5344CB8AC3E}">
        <p14:creationId xmlns:p14="http://schemas.microsoft.com/office/powerpoint/2010/main" val="1184759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751397" y="5027659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3902" y="2057402"/>
            <a:ext cx="2743197" cy="274319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021" y="5307558"/>
            <a:ext cx="31089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FD9C5C0-2B13-4BD9-BA25-5F692DE9E8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1" y="5688559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71D9F8-CAE6-4680-A029-F96D0F1441FD}"/>
              </a:ext>
            </a:extLst>
          </p:cNvPr>
          <p:cNvCxnSpPr>
            <a:cxnSpLocks/>
          </p:cNvCxnSpPr>
          <p:nvPr userDrawn="1"/>
        </p:nvCxnSpPr>
        <p:spPr>
          <a:xfrm flipH="1">
            <a:off x="3907846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598D0-210A-4FC8-9A7B-BFA0921CF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536511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06439E2-68F5-46DF-9799-ABBEBECFD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906013" y="2754546"/>
            <a:ext cx="3254399" cy="2828600"/>
            <a:chOff x="4431264" y="2199060"/>
            <a:chExt cx="3363136" cy="28286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5E9585-55FC-4C03-8122-DED9B077D9F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403E01-A7A9-4801-84C2-A2B3D9B7F577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BDA24073-E1E8-43FF-B135-B2947B972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5426747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DAD1D946-AD65-4E2D-A739-D93BA1AC1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408933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036FD13F-5CDF-4A6F-A890-1F23EA590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58832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EA974DF-48E5-46E7-9453-8A47028B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036660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A85692E-DBD5-4FD7-95CA-849C10263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65325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06422F5-A2F2-43D5-84EE-F875A28A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34827" y="2754546"/>
            <a:ext cx="3254399" cy="2828600"/>
            <a:chOff x="4431264" y="2199060"/>
            <a:chExt cx="3363136" cy="282860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BDD12EB-7EFD-4370-A7C6-9E57D6A7C6D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5D1AAC8-713E-418F-B7B4-27B58BDFD77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Picture Placeholder 8">
            <a:extLst>
              <a:ext uri="{FF2B5EF4-FFF2-40B4-BE49-F238E27FC236}">
                <a16:creationId xmlns:a16="http://schemas.microsoft.com/office/drawing/2014/main" id="{DEE070FD-95C9-4396-B429-69E1E14E3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55561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5A9E7D40-35C3-4F7D-AAB6-D4168037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37747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13CB6343-C37E-4656-A566-EA9A3A1B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87646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847B0A6E-95FE-4876-8783-F2D69813E0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5850" y="264360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4E9CD2A8-E96D-45CF-B252-F6F8267FF3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7415" y="408311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1AE8BBFE-01C4-4028-9B89-8D3A005A4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64282" y="5509983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49C15349-435A-457E-9835-D4345AD3E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27786" y="264360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06DC437D-C5F6-49FA-8BF0-932297827E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9351" y="408311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9DB16E7F-EE86-4AF9-871B-5614FE2D4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6218" y="5509983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622213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60064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88864" y="2618469"/>
            <a:ext cx="3108959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8864" y="2999470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46423" y="665228"/>
            <a:ext cx="0" cy="740664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112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2049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049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400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4929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29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4977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04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04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595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6879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6879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066634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75905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905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72609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96641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5441" y="2618469"/>
            <a:ext cx="3108959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5441" y="2999470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112012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527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8815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69127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5010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08140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115251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782655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_Deep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31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8095" y="1905000"/>
            <a:ext cx="1255400" cy="1255400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1136" y="2288331"/>
            <a:ext cx="3108959" cy="290097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01136" y="2566041"/>
            <a:ext cx="3108959" cy="221043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670561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0984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9272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73699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5467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353860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10160971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69BD202-1C38-47A5-8B06-0AADB78AA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2642433"/>
            <a:ext cx="0" cy="556415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68CF0B9D-069C-46BA-9B77-7BDE114F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29272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6EB5CB55-9BF0-4309-AA93-9540CDA1CE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90800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184A6FF6-89E5-41B3-83AD-E1F1AC1C71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90800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1" name="Picture Placeholder 8">
            <a:extLst>
              <a:ext uri="{FF2B5EF4-FFF2-40B4-BE49-F238E27FC236}">
                <a16:creationId xmlns:a16="http://schemas.microsoft.com/office/drawing/2014/main" id="{65909E03-0C86-44C4-9260-484E8CF63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73699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0D08C690-4C72-47C4-ADBC-6DBFC463FC3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00550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FEBB122E-6E5D-4B48-91C0-C6EB8BA3D2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00550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A968314E-9F6B-4D90-BC2A-C5BB6AC70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65467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98FF5C01-8CE1-475F-A59A-011328494FC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0300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DC690F93-088F-498C-9B26-2DCE00A1145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0300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7" name="Picture Placeholder 8">
            <a:extLst>
              <a:ext uri="{FF2B5EF4-FFF2-40B4-BE49-F238E27FC236}">
                <a16:creationId xmlns:a16="http://schemas.microsoft.com/office/drawing/2014/main" id="{1D462CE1-BEE9-45C4-AB54-354D05E69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8353860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9FA2731A-D1B2-4144-8373-12B9313F9BF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17411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F61DF59D-6B27-4EC6-A151-0F9B99DC80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17411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1020462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ide patc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005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aption Content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7057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aption Content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05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5266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722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5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109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489EE1C9-68AE-4BDD-B34C-9DE809C4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>
              <a:alpha val="84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F89ADF8-2320-4EC3-98EA-5CB618A52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0"/>
            <a:ext cx="6781800" cy="6324600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2265916"/>
            <a:ext cx="5314950" cy="3488998"/>
          </a:xfrm>
          <a:noFill/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4D12B-58A6-47D1-9B2D-697AB265C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537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3FC1AA-8591-43A1-9962-1599E1A8A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548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1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60B2D8-3756-4781-A8DD-692C3F895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10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2011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5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EDA9EB-20CE-4EA1-9720-40FBEB456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365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6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033509-FE6E-46FC-85C8-B777FBA2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891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8135" y="1219200"/>
            <a:ext cx="7232465" cy="903638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93251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203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4857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3450" y="762000"/>
            <a:ext cx="4381500" cy="34290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803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57300" y="1447800"/>
            <a:ext cx="4114800" cy="39624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5390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263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3561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 (Optio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097E-3F96-48D5-922E-2155490CEE0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8E4-CA76-45DA-B990-6D2664AE6E5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04" y="1157043"/>
            <a:ext cx="1645616" cy="1645616"/>
          </a:xfrm>
          <a:prstGeom prst="rect">
            <a:avLst/>
          </a:prstGeom>
        </p:spPr>
      </p:pic>
      <p:pic>
        <p:nvPicPr>
          <p:cNvPr id="10" name="Picture 2" descr="No photo description available.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1" y="797620"/>
            <a:ext cx="7205367" cy="540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 userDrawn="1"/>
        </p:nvSpPr>
        <p:spPr>
          <a:xfrm>
            <a:off x="7807129" y="4442706"/>
            <a:ext cx="4112766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/>
              <a:t>307 Fort street,</a:t>
            </a:r>
            <a:br>
              <a:rPr lang="en-US" sz="2000" dirty="0"/>
            </a:br>
            <a:r>
              <a:rPr lang="en-US" sz="2000" dirty="0"/>
              <a:t>Richmond, tx 77469</a:t>
            </a:r>
          </a:p>
          <a:p>
            <a:pPr algn="ctr"/>
            <a:endParaRPr lang="en-US" sz="2200" b="1" dirty="0">
              <a:solidFill>
                <a:srgbClr val="C39A28"/>
              </a:solidFill>
              <a:latin typeface="+mj-lt"/>
            </a:endParaRPr>
          </a:p>
          <a:p>
            <a:pPr algn="ctr"/>
            <a:r>
              <a:rPr lang="en-US" sz="2200" b="1" dirty="0">
                <a:solidFill>
                  <a:srgbClr val="C39A28"/>
                </a:solidFill>
                <a:latin typeface="+mj-lt"/>
              </a:rPr>
              <a:t>Phone: </a:t>
            </a:r>
            <a:r>
              <a:rPr lang="en-US" sz="2200" b="1" dirty="0">
                <a:latin typeface="+mj-lt"/>
              </a:rPr>
              <a:t>281-342-6185</a:t>
            </a:r>
          </a:p>
          <a:p>
            <a:pPr algn="ctr"/>
            <a:r>
              <a:rPr lang="en-US" sz="2200" b="1" dirty="0">
                <a:solidFill>
                  <a:srgbClr val="C39A28"/>
                </a:solidFill>
                <a:latin typeface="+mj-lt"/>
              </a:rPr>
              <a:t>Email: </a:t>
            </a:r>
            <a:r>
              <a:rPr lang="en-US" sz="2200" b="1" dirty="0">
                <a:latin typeface="+mj-lt"/>
              </a:rPr>
              <a:t>EOC@fbctx.gov</a:t>
            </a:r>
          </a:p>
        </p:txBody>
      </p:sp>
    </p:spTree>
    <p:extLst>
      <p:ext uri="{BB962C8B-B14F-4D97-AF65-F5344CB8AC3E}">
        <p14:creationId xmlns:p14="http://schemas.microsoft.com/office/powerpoint/2010/main" val="1710738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3450" y="762000"/>
            <a:ext cx="4381500" cy="34290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450" y="4343400"/>
            <a:ext cx="4381500" cy="1355732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922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3E7097E-3F96-48D5-922E-2155490CEE0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D0688E4-CA76-45DA-B990-6D2664AE6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5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447800"/>
            <a:ext cx="4114800" cy="39624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495801"/>
            <a:ext cx="4876800" cy="60960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31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144780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621E917-505B-493E-99EE-2E57CB332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2466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Emphasis-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676400"/>
            <a:ext cx="10837333" cy="424732"/>
          </a:xfrm>
          <a:solidFill>
            <a:schemeClr val="accent1"/>
          </a:solidFill>
        </p:spPr>
        <p:txBody>
          <a:bodyPr wrap="square" lIns="640080" rIns="91440">
            <a:sp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8E95652-9528-4150-8049-C40C3BB1B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5947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2103120"/>
            <a:ext cx="11106150" cy="42214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93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9" r:id="rId2"/>
    <p:sldLayoutId id="2147483961" r:id="rId3"/>
    <p:sldLayoutId id="2147483962" r:id="rId4"/>
    <p:sldLayoutId id="2147483964" r:id="rId5"/>
    <p:sldLayoutId id="2147483958" r:id="rId6"/>
    <p:sldLayoutId id="2147483963" r:id="rId7"/>
    <p:sldLayoutId id="2147483957" r:id="rId8"/>
    <p:sldLayoutId id="2147483965" r:id="rId9"/>
    <p:sldLayoutId id="2147483966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  <p:sldLayoutId id="2147484007" r:id="rId17"/>
    <p:sldLayoutId id="2147483967" r:id="rId18"/>
    <p:sldLayoutId id="2147483968" r:id="rId19"/>
    <p:sldLayoutId id="2147483987" r:id="rId20"/>
    <p:sldLayoutId id="2147483969" r:id="rId21"/>
    <p:sldLayoutId id="2147483970" r:id="rId22"/>
    <p:sldLayoutId id="2147483971" r:id="rId23"/>
    <p:sldLayoutId id="2147483972" r:id="rId24"/>
    <p:sldLayoutId id="2147483973" r:id="rId25"/>
    <p:sldLayoutId id="2147483978" r:id="rId26"/>
    <p:sldLayoutId id="2147483974" r:id="rId27"/>
    <p:sldLayoutId id="2147483975" r:id="rId28"/>
    <p:sldLayoutId id="2147483976" r:id="rId29"/>
    <p:sldLayoutId id="214748397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5" r:id="rId37"/>
    <p:sldLayoutId id="2147484002" r:id="rId38"/>
    <p:sldLayoutId id="2147484003" r:id="rId39"/>
    <p:sldLayoutId id="2147484004" r:id="rId40"/>
    <p:sldLayoutId id="2147483994" r:id="rId41"/>
    <p:sldLayoutId id="2147484005" r:id="rId42"/>
    <p:sldLayoutId id="2147484006" r:id="rId43"/>
    <p:sldLayoutId id="2147483979" r:id="rId44"/>
    <p:sldLayoutId id="2147483980" r:id="rId45"/>
    <p:sldLayoutId id="2147483981" r:id="rId46"/>
    <p:sldLayoutId id="2147483982" r:id="rId47"/>
    <p:sldLayoutId id="2147483983" r:id="rId48"/>
    <p:sldLayoutId id="2147483984" r:id="rId49"/>
    <p:sldLayoutId id="2147483985" r:id="rId50"/>
    <p:sldLayoutId id="2147483986" r:id="rId51"/>
    <p:sldLayoutId id="2147484008" r:id="rId52"/>
    <p:sldLayoutId id="2147484009" r:id="rId53"/>
    <p:sldLayoutId id="2147484010" r:id="rId54"/>
    <p:sldLayoutId id="2147484011" r:id="rId55"/>
    <p:sldLayoutId id="2147484012" r:id="rId56"/>
    <p:sldLayoutId id="2147484013" r:id="rId57"/>
    <p:sldLayoutId id="2147484014" r:id="rId58"/>
    <p:sldLayoutId id="2147484015" r:id="rId59"/>
    <p:sldLayoutId id="2147484016" r:id="rId6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svg"/><Relationship Id="rId11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mailto:oem@fortbendcountytx.gov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chart" Target="../charts/chart1.xml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5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9890287-4DB6-4C87-AEAF-17E9594F4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1207" b="11207"/>
          <a:stretch/>
        </p:blipFill>
        <p:spPr>
          <a:xfrm>
            <a:off x="0" y="5"/>
            <a:ext cx="12192000" cy="6857990"/>
          </a:xfrm>
          <a:noFill/>
        </p:spPr>
      </p:pic>
      <p:sp>
        <p:nvSpPr>
          <p:cNvPr id="297" name="Text Placeholder 2">
            <a:extLst>
              <a:ext uri="{FF2B5EF4-FFF2-40B4-BE49-F238E27FC236}">
                <a16:creationId xmlns:a16="http://schemas.microsoft.com/office/drawing/2014/main" id="{53C3577D-D29D-A67C-11C9-FABD7CE4D5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0800000">
            <a:off x="2057400" y="466725"/>
            <a:ext cx="703341" cy="1101901"/>
          </a:xfrm>
          <a:solidFill>
            <a:srgbClr val="C39A2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98" name="Text Placeholder 3">
            <a:extLst>
              <a:ext uri="{FF2B5EF4-FFF2-40B4-BE49-F238E27FC236}">
                <a16:creationId xmlns:a16="http://schemas.microsoft.com/office/drawing/2014/main" id="{7FF514E9-EE79-1E9C-C887-FB41E29D5B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67800" y="4648200"/>
            <a:ext cx="1143000" cy="1790700"/>
          </a:xfrm>
          <a:solidFill>
            <a:srgbClr val="C39A2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99" name="Text Placeholder 4">
            <a:extLst>
              <a:ext uri="{FF2B5EF4-FFF2-40B4-BE49-F238E27FC236}">
                <a16:creationId xmlns:a16="http://schemas.microsoft.com/office/drawing/2014/main" id="{90855D09-FDA7-89B0-7524-6F7FE90EEC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90750" y="609600"/>
            <a:ext cx="7810500" cy="5638800"/>
          </a:xfrm>
          <a:solidFill>
            <a:srgbClr val="32436E">
              <a:alpha val="92000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33031D-018B-489E-B613-2113C1CD2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9599" y="932514"/>
            <a:ext cx="5864382" cy="2275238"/>
          </a:xfrm>
        </p:spPr>
        <p:txBody>
          <a:bodyPr anchor="ctr">
            <a:normAutofit/>
          </a:bodyPr>
          <a:lstStyle/>
          <a:p>
            <a:r>
              <a:rPr lang="en-US" sz="6000" b="1" dirty="0"/>
              <a:t>2025 </a:t>
            </a:r>
            <a:br>
              <a:rPr lang="en-US" sz="6000" b="1" dirty="0"/>
            </a:br>
            <a:r>
              <a:rPr lang="en-US" sz="6000" b="1" dirty="0"/>
              <a:t>Hurricane season</a:t>
            </a:r>
            <a:endParaRPr lang="en-US" b="1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84955CCD-7E32-78B0-BFBB-E423373AB135}"/>
              </a:ext>
            </a:extLst>
          </p:cNvPr>
          <p:cNvSpPr txBox="1">
            <a:spLocks/>
          </p:cNvSpPr>
          <p:nvPr/>
        </p:nvSpPr>
        <p:spPr>
          <a:xfrm>
            <a:off x="2349890" y="4097049"/>
            <a:ext cx="7543800" cy="1486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fort bend county </a:t>
            </a:r>
          </a:p>
          <a:p>
            <a:r>
              <a:rPr lang="en-US" sz="3600" dirty="0"/>
              <a:t>homeland security &amp; emergency management</a:t>
            </a:r>
            <a:endParaRPr lang="en-US" sz="6000" dirty="0"/>
          </a:p>
        </p:txBody>
      </p:sp>
      <p:pic>
        <p:nvPicPr>
          <p:cNvPr id="11" name="Picture 10" descr="A logo of a security agency&#10;&#10;Description automatically generated">
            <a:extLst>
              <a:ext uri="{FF2B5EF4-FFF2-40B4-BE49-F238E27FC236}">
                <a16:creationId xmlns:a16="http://schemas.microsoft.com/office/drawing/2014/main" id="{1607BD17-C181-ADB6-8ADD-D8A4D5F9E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510" y="2925795"/>
            <a:ext cx="1304980" cy="1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2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" name="Google Shape;143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2" cy="6853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Watches vs. Warnings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103438"/>
            <a:ext cx="4937125" cy="4221162"/>
          </a:xfrm>
        </p:spPr>
        <p:txBody>
          <a:bodyPr/>
          <a:lstStyle/>
          <a:p>
            <a:r>
              <a:rPr b="1" dirty="0"/>
              <a:t>WATCH:</a:t>
            </a:r>
            <a:r>
              <a:rPr dirty="0"/>
              <a:t> Conditions are possible. Stay alert.</a:t>
            </a:r>
          </a:p>
          <a:p>
            <a:r>
              <a:rPr b="1" dirty="0"/>
              <a:t>WARNING: </a:t>
            </a:r>
            <a:r>
              <a:rPr dirty="0"/>
              <a:t>Conditions are expected. Take action immediately.</a:t>
            </a:r>
          </a:p>
          <a:p>
            <a:r>
              <a:rPr dirty="0"/>
              <a:t>Know the difference and respond accordingly.</a:t>
            </a:r>
          </a:p>
        </p:txBody>
      </p:sp>
      <p:pic>
        <p:nvPicPr>
          <p:cNvPr id="2050" name="Picture 2" descr="Tornado warnings vs. watches: How to tell the difference">
            <a:extLst>
              <a:ext uri="{FF2B5EF4-FFF2-40B4-BE49-F238E27FC236}">
                <a16:creationId xmlns:a16="http://schemas.microsoft.com/office/drawing/2014/main" id="{EE582496-90F3-5EEE-9FB4-E900461FB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83662"/>
            <a:ext cx="6415581" cy="396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ogo of a security agency&#10;&#10;Description automatically generated">
            <a:extLst>
              <a:ext uri="{FF2B5EF4-FFF2-40B4-BE49-F238E27FC236}">
                <a16:creationId xmlns:a16="http://schemas.microsoft.com/office/drawing/2014/main" id="{FD06D89E-05E0-24EB-D584-6DE43898A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165" y="5611150"/>
            <a:ext cx="942050" cy="9420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1499616"/>
          </a:xfrm>
        </p:spPr>
        <p:txBody>
          <a:bodyPr anchor="ctr">
            <a:normAutofit/>
          </a:bodyPr>
          <a:lstStyle/>
          <a:p>
            <a:r>
              <a:t>What is Storm Surge?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E2CF0E48-1829-D5F1-28D7-FCF778A722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2779365"/>
              </p:ext>
            </p:extLst>
          </p:nvPr>
        </p:nvGraphicFramePr>
        <p:xfrm>
          <a:off x="548640" y="2103120"/>
          <a:ext cx="11106150" cy="4221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 descr="A logo of a security agency&#10;&#10;Description automatically generated">
            <a:extLst>
              <a:ext uri="{FF2B5EF4-FFF2-40B4-BE49-F238E27FC236}">
                <a16:creationId xmlns:a16="http://schemas.microsoft.com/office/drawing/2014/main" id="{3D5BE757-18E2-20DE-3008-5B73A60C36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0" y="266700"/>
            <a:ext cx="1304980" cy="13049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9" name="Google Shape;14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2" cy="6853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1499616"/>
          </a:xfrm>
        </p:spPr>
        <p:txBody>
          <a:bodyPr anchor="ctr">
            <a:normAutofit/>
          </a:bodyPr>
          <a:lstStyle/>
          <a:p>
            <a:r>
              <a:t>Evacuation – Fort Bend County</a:t>
            </a:r>
          </a:p>
        </p:txBody>
      </p:sp>
      <p:sp>
        <p:nvSpPr>
          <p:cNvPr id="1031" name="Slide Number Placeholder 2">
            <a:extLst>
              <a:ext uri="{FF2B5EF4-FFF2-40B4-BE49-F238E27FC236}">
                <a16:creationId xmlns:a16="http://schemas.microsoft.com/office/drawing/2014/main" id="{E1FE1121-3E4C-CB86-545F-EC027E2C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/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noProof="0" smtClean="0"/>
              <a:pPr>
                <a:spcAft>
                  <a:spcPts val="600"/>
                </a:spcAft>
              </a:pPr>
              <a:t>14</a:t>
            </a:fld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48640" y="2238756"/>
            <a:ext cx="5362575" cy="4352544"/>
          </a:xfrm>
        </p:spPr>
        <p:txBody>
          <a:bodyPr anchor="t">
            <a:normAutofit/>
          </a:bodyPr>
          <a:lstStyle/>
          <a:p>
            <a:pPr marL="0" defTabSz="457200"/>
            <a:r>
              <a:rPr lang="en-US" kern="1200">
                <a:solidFill>
                  <a:schemeClr val="tx1">
                    <a:lumMod val="95000"/>
                    <a:lumOff val="5000"/>
                  </a:schemeClr>
                </a:solidFill>
              </a:rPr>
              <a:t>Fort Bend County is a 'Pass Through County'.</a:t>
            </a:r>
          </a:p>
          <a:p>
            <a:pPr marL="0" defTabSz="457200"/>
            <a:r>
              <a:rPr lang="en-US" kern="1200">
                <a:solidFill>
                  <a:schemeClr val="tx1">
                    <a:lumMod val="95000"/>
                    <a:lumOff val="5000"/>
                  </a:schemeClr>
                </a:solidFill>
              </a:rPr>
              <a:t>We support regional evacuation plans but are not a designated evacuation zone.</a:t>
            </a:r>
          </a:p>
          <a:p>
            <a:pPr marL="0" defTabSz="457200"/>
            <a:r>
              <a:rPr lang="en-US" kern="1200">
                <a:solidFill>
                  <a:schemeClr val="tx1">
                    <a:lumMod val="95000"/>
                    <a:lumOff val="5000"/>
                  </a:schemeClr>
                </a:solidFill>
              </a:rPr>
              <a:t>Know your evacuation routes and monitor local alerts.</a:t>
            </a:r>
          </a:p>
        </p:txBody>
      </p:sp>
      <p:pic>
        <p:nvPicPr>
          <p:cNvPr id="1026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B8263E82-396B-54D5-910B-872FEA13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6971"/>
          <a:stretch>
            <a:fillRect/>
          </a:stretch>
        </p:blipFill>
        <p:spPr bwMode="auto">
          <a:xfrm>
            <a:off x="6292215" y="2238756"/>
            <a:ext cx="5362575" cy="4352544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ogo of a security agency&#10;&#10;Description automatically generated">
            <a:extLst>
              <a:ext uri="{FF2B5EF4-FFF2-40B4-BE49-F238E27FC236}">
                <a16:creationId xmlns:a16="http://schemas.microsoft.com/office/drawing/2014/main" id="{11C39BB9-0C08-214C-9EB4-1B931CC6A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266700"/>
            <a:ext cx="1304980" cy="13049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B90E2D-87A5-36D5-A1F2-4B25EC861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15</a:t>
            </a:fld>
            <a:endParaRPr lang="en-US" noProof="0" dirty="0"/>
          </a:p>
        </p:txBody>
      </p:sp>
      <p:pic>
        <p:nvPicPr>
          <p:cNvPr id="7" name="Google Shape;1444;p5">
            <a:extLst>
              <a:ext uri="{FF2B5EF4-FFF2-40B4-BE49-F238E27FC236}">
                <a16:creationId xmlns:a16="http://schemas.microsoft.com/office/drawing/2014/main" id="{A85D817F-5273-A7C5-93FC-C6C85F67765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733" y="670339"/>
            <a:ext cx="5975267" cy="5852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45;p5">
            <a:extLst>
              <a:ext uri="{FF2B5EF4-FFF2-40B4-BE49-F238E27FC236}">
                <a16:creationId xmlns:a16="http://schemas.microsoft.com/office/drawing/2014/main" id="{FFDBD94F-3C7A-DB9F-6307-EC9B38ACFB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4968" y="533400"/>
            <a:ext cx="5662232" cy="5980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373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1" name="Google Shape;145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2" cy="6853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6" name="Google Shape;145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2" cy="6853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1" name="Google Shape;146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2" cy="6853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6" name="Google Shape;146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9747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C8A11-31E2-CF23-A891-B221C9873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Fort Bend County: At a glance</a:t>
            </a:r>
          </a:p>
        </p:txBody>
      </p: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F94EB2C5-5FA6-0F92-62B9-7C6CF47BD7AF}"/>
              </a:ext>
            </a:extLst>
          </p:cNvPr>
          <p:cNvSpPr txBox="1">
            <a:spLocks/>
          </p:cNvSpPr>
          <p:nvPr/>
        </p:nvSpPr>
        <p:spPr>
          <a:xfrm>
            <a:off x="990600" y="2568530"/>
            <a:ext cx="5257800" cy="26171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875 square miles (562,560 acres)</a:t>
            </a:r>
          </a:p>
          <a:p>
            <a:r>
              <a:rPr lang="en-US" sz="2400" dirty="0"/>
              <a:t>17 incorporated cities and towns</a:t>
            </a:r>
          </a:p>
          <a:p>
            <a:r>
              <a:rPr lang="en-US" sz="2400" dirty="0"/>
              <a:t>County Seat: Richmond</a:t>
            </a:r>
          </a:p>
          <a:p>
            <a:r>
              <a:rPr lang="en-US" sz="2400" dirty="0"/>
              <a:t>8</a:t>
            </a:r>
            <a:r>
              <a:rPr lang="en-US" sz="2400" baseline="30000" dirty="0"/>
              <a:t>th</a:t>
            </a:r>
            <a:r>
              <a:rPr lang="en-US" sz="2400" dirty="0"/>
              <a:t> Most Populous County in Texas</a:t>
            </a:r>
          </a:p>
          <a:p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Most Diverse County in Texas</a:t>
            </a:r>
          </a:p>
          <a:p>
            <a:endParaRPr lang="en-US" sz="1800" dirty="0"/>
          </a:p>
        </p:txBody>
      </p:sp>
      <p:pic>
        <p:nvPicPr>
          <p:cNvPr id="28" name="Picture 27" descr="A logo of a state&#10;&#10;Description automatically generated">
            <a:extLst>
              <a:ext uri="{FF2B5EF4-FFF2-40B4-BE49-F238E27FC236}">
                <a16:creationId xmlns:a16="http://schemas.microsoft.com/office/drawing/2014/main" id="{16760BDC-81B2-BAD9-C729-532874750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452703"/>
            <a:ext cx="1071563" cy="107156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0D75BAF-AFA9-9020-F2E1-E0D8D75B9D88}"/>
              </a:ext>
            </a:extLst>
          </p:cNvPr>
          <p:cNvSpPr txBox="1"/>
          <p:nvPr/>
        </p:nvSpPr>
        <p:spPr>
          <a:xfrm>
            <a:off x="6089421" y="3145266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39A28"/>
                </a:solidFill>
              </a:rPr>
              <a:t>7</a:t>
            </a:r>
          </a:p>
          <a:p>
            <a:pPr algn="ctr"/>
            <a:r>
              <a:rPr lang="en-US" sz="2000" dirty="0"/>
              <a:t>School Districts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51CD83-F724-1ACE-E79D-BF96A30B7810}"/>
              </a:ext>
            </a:extLst>
          </p:cNvPr>
          <p:cNvSpPr txBox="1"/>
          <p:nvPr/>
        </p:nvSpPr>
        <p:spPr>
          <a:xfrm>
            <a:off x="9572086" y="3169233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2436E"/>
                </a:solidFill>
              </a:rPr>
              <a:t>5</a:t>
            </a:r>
          </a:p>
          <a:p>
            <a:pPr algn="ctr"/>
            <a:r>
              <a:rPr lang="en-US" sz="2000" dirty="0"/>
              <a:t>Hospitals</a:t>
            </a:r>
          </a:p>
        </p:txBody>
      </p:sp>
      <p:pic>
        <p:nvPicPr>
          <p:cNvPr id="36" name="Graphic 35" descr="Schoolhouse with solid fill">
            <a:extLst>
              <a:ext uri="{FF2B5EF4-FFF2-40B4-BE49-F238E27FC236}">
                <a16:creationId xmlns:a16="http://schemas.microsoft.com/office/drawing/2014/main" id="{F28649C2-1C30-FED4-BFF5-5845B013B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2821" y="1953940"/>
            <a:ext cx="1295400" cy="1295400"/>
          </a:xfrm>
          <a:prstGeom prst="rect">
            <a:avLst/>
          </a:prstGeom>
        </p:spPr>
      </p:pic>
      <p:pic>
        <p:nvPicPr>
          <p:cNvPr id="38" name="Graphic 37" descr="Hospital with solid fill">
            <a:extLst>
              <a:ext uri="{FF2B5EF4-FFF2-40B4-BE49-F238E27FC236}">
                <a16:creationId xmlns:a16="http://schemas.microsoft.com/office/drawing/2014/main" id="{B3319D7B-3747-E072-0E93-08787BAD1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52572" y="2130386"/>
            <a:ext cx="1201228" cy="120122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92F17E5-CC51-CD93-BC2B-F7A2C5E156A5}"/>
              </a:ext>
            </a:extLst>
          </p:cNvPr>
          <p:cNvSpPr txBox="1"/>
          <p:nvPr/>
        </p:nvSpPr>
        <p:spPr>
          <a:xfrm>
            <a:off x="9561821" y="5150433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39A28"/>
                </a:solidFill>
              </a:rPr>
              <a:t>17,654</a:t>
            </a:r>
          </a:p>
          <a:p>
            <a:pPr algn="ctr"/>
            <a:r>
              <a:rPr lang="en-US" sz="2000" dirty="0"/>
              <a:t>Total Businesses</a:t>
            </a:r>
          </a:p>
        </p:txBody>
      </p:sp>
      <p:pic>
        <p:nvPicPr>
          <p:cNvPr id="40" name="Graphic 39" descr="Factory with solid fill">
            <a:extLst>
              <a:ext uri="{FF2B5EF4-FFF2-40B4-BE49-F238E27FC236}">
                <a16:creationId xmlns:a16="http://schemas.microsoft.com/office/drawing/2014/main" id="{A8AD1A5C-5A60-6D3B-A5BB-C15E5F37F3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095221" y="3959107"/>
            <a:ext cx="1295400" cy="12954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6D44580-B803-0205-0638-BB25323DB6A9}"/>
              </a:ext>
            </a:extLst>
          </p:cNvPr>
          <p:cNvSpPr txBox="1"/>
          <p:nvPr/>
        </p:nvSpPr>
        <p:spPr>
          <a:xfrm>
            <a:off x="6060256" y="5112925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2436E"/>
                </a:solidFill>
              </a:rPr>
              <a:t>281,259</a:t>
            </a:r>
          </a:p>
          <a:p>
            <a:pPr algn="ctr"/>
            <a:r>
              <a:rPr lang="en-US" sz="2000" dirty="0"/>
              <a:t>Households</a:t>
            </a:r>
          </a:p>
        </p:txBody>
      </p:sp>
      <p:pic>
        <p:nvPicPr>
          <p:cNvPr id="42" name="Graphic 41" descr="House with solid fill">
            <a:extLst>
              <a:ext uri="{FF2B5EF4-FFF2-40B4-BE49-F238E27FC236}">
                <a16:creationId xmlns:a16="http://schemas.microsoft.com/office/drawing/2014/main" id="{5317D88F-5F4D-84B7-7209-5DA0D32EE5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640742" y="4074078"/>
            <a:ext cx="1201228" cy="1201228"/>
          </a:xfrm>
          <a:prstGeom prst="rect">
            <a:avLst/>
          </a:prstGeom>
        </p:spPr>
      </p:pic>
      <p:pic>
        <p:nvPicPr>
          <p:cNvPr id="3" name="Picture 2" descr="A logo of a security agency&#10;&#10;Description automatically generated">
            <a:extLst>
              <a:ext uri="{FF2B5EF4-FFF2-40B4-BE49-F238E27FC236}">
                <a16:creationId xmlns:a16="http://schemas.microsoft.com/office/drawing/2014/main" id="{D7074700-E786-04E2-19EA-8E9FD60516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979" y="5403261"/>
            <a:ext cx="1304980" cy="1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75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1" name="Google Shape;147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2" cy="6853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42925" y="228600"/>
            <a:ext cx="1110615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Emergency Operations Center (EOC)</a:t>
            </a:r>
          </a:p>
        </p:txBody>
      </p:sp>
    </p:spTree>
    <p:extLst>
      <p:ext uri="{BB962C8B-B14F-4D97-AF65-F5344CB8AC3E}">
        <p14:creationId xmlns:p14="http://schemas.microsoft.com/office/powerpoint/2010/main" val="2151167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Download Our App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48640" y="2103438"/>
            <a:ext cx="5934581" cy="4221162"/>
          </a:xfrm>
        </p:spPr>
        <p:txBody>
          <a:bodyPr>
            <a:normAutofit/>
          </a:bodyPr>
          <a:lstStyle/>
          <a:p>
            <a:r>
              <a:rPr sz="3200" dirty="0"/>
              <a:t>Stay informed with the Fort Bend County HSEM App:</a:t>
            </a:r>
          </a:p>
          <a:p>
            <a:pPr lvl="1"/>
            <a:r>
              <a:rPr sz="2800" dirty="0"/>
              <a:t>Real-time alerts</a:t>
            </a:r>
          </a:p>
          <a:p>
            <a:pPr lvl="1"/>
            <a:r>
              <a:rPr sz="2800" dirty="0"/>
              <a:t>Preparedness tools</a:t>
            </a:r>
          </a:p>
          <a:p>
            <a:pPr lvl="1"/>
            <a:r>
              <a:rPr sz="2800" dirty="0"/>
              <a:t>Emergency updates</a:t>
            </a:r>
          </a:p>
          <a:p>
            <a:r>
              <a:rPr sz="3200" dirty="0"/>
              <a:t>Visit www.fbcoem.org/app for more info.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E4083-6795-589A-5CBF-6C130AF57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629" y="0"/>
            <a:ext cx="5397371" cy="6858000"/>
          </a:xfrm>
          <a:prstGeom prst="rect">
            <a:avLst/>
          </a:prstGeom>
        </p:spPr>
      </p:pic>
      <p:pic>
        <p:nvPicPr>
          <p:cNvPr id="5" name="Picture 4" descr="A logo of a security agency&#10;&#10;Description automatically generated">
            <a:extLst>
              <a:ext uri="{FF2B5EF4-FFF2-40B4-BE49-F238E27FC236}">
                <a16:creationId xmlns:a16="http://schemas.microsoft.com/office/drawing/2014/main" id="{9A5780A4-6BA4-EC12-8FB6-82F556ABC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488246"/>
            <a:ext cx="1304980" cy="13049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D7F83D-D172-ED8F-6592-35932B7D5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09AA4C-0BEF-1DF4-2B04-8EAD27653F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73C1E9-6F07-396B-218A-4B9D968073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DA0E12E-38FD-570F-C323-844D4AE9F7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7D1CF2-6CC0-069D-4E60-496695E0E4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F3DD30-F28E-517E-FCAA-90222135234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40475"/>
            <a:ext cx="303213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noProof="0" smtClean="0"/>
              <a:pPr/>
              <a:t>23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CC3A1-6FFA-1FEA-3498-AA90CA5F0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564" y="0"/>
            <a:ext cx="5450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66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DCB18-C648-4D99-974A-E95D774B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B5C26-45F6-406F-9033-21C7ABBCC3A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Twitter/    @fbcoem</a:t>
            </a:r>
          </a:p>
          <a:p>
            <a:r>
              <a:rPr lang="en-US" sz="2800" dirty="0">
                <a:solidFill>
                  <a:schemeClr val="tx2"/>
                </a:solidFill>
              </a:rPr>
              <a:t>                 Fort Bend County Office of Emergency Management </a:t>
            </a:r>
          </a:p>
          <a:p>
            <a:r>
              <a:rPr lang="en-US" sz="2800" dirty="0">
                <a:solidFill>
                  <a:schemeClr val="tx2"/>
                </a:solidFill>
              </a:rPr>
              <a:t>Instagram/ </a:t>
            </a:r>
            <a:r>
              <a:rPr lang="en-US" sz="2800" dirty="0" err="1">
                <a:solidFill>
                  <a:schemeClr val="tx2"/>
                </a:solidFill>
              </a:rPr>
              <a:t>fbc_hs.em</a:t>
            </a:r>
            <a:endParaRPr lang="en-US" sz="2800" dirty="0">
              <a:solidFill>
                <a:schemeClr val="tx2"/>
              </a:solidFill>
            </a:endParaRPr>
          </a:p>
          <a:p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EOC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@fortbendcountytx.gov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B7E4166-D4AB-3862-28B3-6BF3783E0F9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B48DFA-335D-B064-782D-EB7FB96A62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9BF0B-4B31-4EFE-AC41-1CCA27E79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19" y="3207803"/>
            <a:ext cx="1438781" cy="493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8C7D89-0A8F-42A8-A426-F233EEBEF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393075"/>
            <a:ext cx="1438781" cy="78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01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2ED963B-13BB-EF39-5BCD-8CECC0B0BD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93A25B-39B6-0370-DF17-94FF58AA60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F74063-6A21-4596-59F3-4EE979ED54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B95BC5-CDCD-4405-520E-8EB074E74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C8C8F1C-7CDC-5A9B-DCDA-9DE13E8DC6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C2671D3-B4D5-7C0A-0140-4DC2B6A36E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DB075-A825-BEB7-AB2E-55964864A5B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40475"/>
            <a:ext cx="303213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noProof="0" smtClean="0"/>
              <a:pPr/>
              <a:t>25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DFC66A-F647-1551-F244-FFEC18AE8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618" y="0"/>
            <a:ext cx="5324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69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BDB8175-2875-3393-455D-60BB335ACD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180A9-4B50-498C-92B6-676B4B54AB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7691" y="304800"/>
            <a:ext cx="4648200" cy="6248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>
                <a:solidFill>
                  <a:schemeClr val="tx2"/>
                </a:solidFill>
              </a:rPr>
              <a:t>Greg Babst</a:t>
            </a:r>
          </a:p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Emergency Manager Coordinator</a:t>
            </a:r>
          </a:p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Homeland Security &amp; Emergency Management</a:t>
            </a:r>
          </a:p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Greg.Babst@fbctx.gov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C27548E-72F6-71D5-F27B-F9B5BDE5B8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A8BD42-A345-EE24-785D-C47A528BFA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336B48-DED3-8BE0-6191-25278F665E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endParaRPr lang="en-US"/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F9AA5F33-D386-44D6-B07B-26D767FD39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758315"/>
            <a:ext cx="4408170" cy="440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31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C8A11-31E2-CF23-A891-B221C9873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Fort Bend County: Population &amp; demographics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7E69A82-F539-ABF6-7A57-BB4AB6D9943F}"/>
              </a:ext>
            </a:extLst>
          </p:cNvPr>
          <p:cNvGrpSpPr/>
          <p:nvPr/>
        </p:nvGrpSpPr>
        <p:grpSpPr>
          <a:xfrm>
            <a:off x="76200" y="1905000"/>
            <a:ext cx="2362200" cy="1868793"/>
            <a:chOff x="-190500" y="1545859"/>
            <a:chExt cx="2362200" cy="1868793"/>
          </a:xfrm>
        </p:grpSpPr>
        <p:pic>
          <p:nvPicPr>
            <p:cNvPr id="5" name="Graphic 4" descr="Group of people with solid fill">
              <a:extLst>
                <a:ext uri="{FF2B5EF4-FFF2-40B4-BE49-F238E27FC236}">
                  <a16:creationId xmlns:a16="http://schemas.microsoft.com/office/drawing/2014/main" id="{344911F4-B4BC-086A-FE1B-3B92EB6F2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400" y="1545859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154677-0131-C8A9-FED2-49F279E944F1}"/>
                </a:ext>
              </a:extLst>
            </p:cNvPr>
            <p:cNvSpPr txBox="1"/>
            <p:nvPr/>
          </p:nvSpPr>
          <p:spPr>
            <a:xfrm>
              <a:off x="-190500" y="2491322"/>
              <a:ext cx="2362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C39A28"/>
                  </a:solidFill>
                </a:rPr>
                <a:t>958,434</a:t>
              </a:r>
            </a:p>
            <a:p>
              <a:pPr algn="ctr"/>
              <a:r>
                <a:rPr lang="en-US" dirty="0"/>
                <a:t>Total Population Estimate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0801D33-9DF8-2742-CC32-7D6C0904240E}"/>
              </a:ext>
            </a:extLst>
          </p:cNvPr>
          <p:cNvGrpSpPr/>
          <p:nvPr/>
        </p:nvGrpSpPr>
        <p:grpSpPr>
          <a:xfrm>
            <a:off x="2571396" y="1757668"/>
            <a:ext cx="2362200" cy="2014899"/>
            <a:chOff x="-134282" y="3958998"/>
            <a:chExt cx="2362200" cy="201489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D0529C-8FF7-9BB9-C70F-9A6462907C59}"/>
                </a:ext>
              </a:extLst>
            </p:cNvPr>
            <p:cNvSpPr txBox="1"/>
            <p:nvPr/>
          </p:nvSpPr>
          <p:spPr>
            <a:xfrm>
              <a:off x="-134282" y="5050567"/>
              <a:ext cx="2362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32436E"/>
                  </a:solidFill>
                </a:rPr>
                <a:t>~132%</a:t>
              </a:r>
            </a:p>
            <a:p>
              <a:pPr algn="ctr"/>
              <a:r>
                <a:rPr lang="en-US" dirty="0"/>
                <a:t>Population Growth Since 2000</a:t>
              </a:r>
            </a:p>
          </p:txBody>
        </p:sp>
        <p:pic>
          <p:nvPicPr>
            <p:cNvPr id="10" name="Graphic 9" descr="Upward trend with solid fill">
              <a:extLst>
                <a:ext uri="{FF2B5EF4-FFF2-40B4-BE49-F238E27FC236}">
                  <a16:creationId xmlns:a16="http://schemas.microsoft.com/office/drawing/2014/main" id="{AD545F89-7DEC-1534-2D5F-8A555C803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8584" y="3958998"/>
              <a:ext cx="1045699" cy="104569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B00F489-0433-4C88-8185-E8B04D96B98E}"/>
              </a:ext>
            </a:extLst>
          </p:cNvPr>
          <p:cNvGrpSpPr/>
          <p:nvPr/>
        </p:nvGrpSpPr>
        <p:grpSpPr>
          <a:xfrm>
            <a:off x="9349646" y="1713409"/>
            <a:ext cx="2362200" cy="2290287"/>
            <a:chOff x="4866508" y="1410185"/>
            <a:chExt cx="2362200" cy="229028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C151B0-D3B4-A460-55FD-75631C474537}"/>
                </a:ext>
              </a:extLst>
            </p:cNvPr>
            <p:cNvSpPr txBox="1"/>
            <p:nvPr/>
          </p:nvSpPr>
          <p:spPr>
            <a:xfrm>
              <a:off x="4866508" y="2500143"/>
              <a:ext cx="2362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C39A28"/>
                  </a:solidFill>
                </a:rPr>
                <a:t>42.8%</a:t>
              </a:r>
            </a:p>
            <a:p>
              <a:pPr algn="ctr"/>
              <a:r>
                <a:rPr lang="en-US" dirty="0"/>
                <a:t>Speak a language other than English at home</a:t>
              </a:r>
            </a:p>
          </p:txBody>
        </p:sp>
        <p:pic>
          <p:nvPicPr>
            <p:cNvPr id="13" name="Graphic 12" descr="Chat with solid fill">
              <a:extLst>
                <a:ext uri="{FF2B5EF4-FFF2-40B4-BE49-F238E27FC236}">
                  <a16:creationId xmlns:a16="http://schemas.microsoft.com/office/drawing/2014/main" id="{C30C6F2B-0841-4D5E-B872-400135D03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5158" y="1410185"/>
              <a:ext cx="1104900" cy="11049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E6AC52D-55CE-12A7-CA51-7D39C9C96066}"/>
              </a:ext>
            </a:extLst>
          </p:cNvPr>
          <p:cNvGrpSpPr/>
          <p:nvPr/>
        </p:nvGrpSpPr>
        <p:grpSpPr>
          <a:xfrm>
            <a:off x="4947705" y="1790772"/>
            <a:ext cx="2362200" cy="1700711"/>
            <a:chOff x="1848779" y="3941335"/>
            <a:chExt cx="2362200" cy="17007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4C7C92-82D4-1ABD-3A84-4176B63521A0}"/>
                </a:ext>
              </a:extLst>
            </p:cNvPr>
            <p:cNvSpPr txBox="1"/>
            <p:nvPr/>
          </p:nvSpPr>
          <p:spPr>
            <a:xfrm>
              <a:off x="1848779" y="4995715"/>
              <a:ext cx="2362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C39A28"/>
                  </a:solidFill>
                </a:rPr>
                <a:t>37.1 years</a:t>
              </a:r>
            </a:p>
            <a:p>
              <a:pPr algn="ctr"/>
              <a:r>
                <a:rPr lang="en-US" dirty="0"/>
                <a:t>Median Age</a:t>
              </a:r>
            </a:p>
          </p:txBody>
        </p:sp>
        <p:pic>
          <p:nvPicPr>
            <p:cNvPr id="16" name="Graphic 15" descr="Cake with solid fill">
              <a:extLst>
                <a:ext uri="{FF2B5EF4-FFF2-40B4-BE49-F238E27FC236}">
                  <a16:creationId xmlns:a16="http://schemas.microsoft.com/office/drawing/2014/main" id="{4C173140-79AE-A412-589C-3FC13A009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533915" y="3941335"/>
              <a:ext cx="914400" cy="9144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73D2D1-100A-CBBF-1410-D7ED5BE89CF1}"/>
              </a:ext>
            </a:extLst>
          </p:cNvPr>
          <p:cNvGrpSpPr/>
          <p:nvPr/>
        </p:nvGrpSpPr>
        <p:grpSpPr>
          <a:xfrm>
            <a:off x="7083701" y="1943411"/>
            <a:ext cx="2362200" cy="1548072"/>
            <a:chOff x="1718621" y="1533311"/>
            <a:chExt cx="2362200" cy="154807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223132-D4C8-E265-277D-9FFDD382EB49}"/>
                </a:ext>
              </a:extLst>
            </p:cNvPr>
            <p:cNvSpPr txBox="1"/>
            <p:nvPr/>
          </p:nvSpPr>
          <p:spPr>
            <a:xfrm>
              <a:off x="1718621" y="2435052"/>
              <a:ext cx="2362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32436E"/>
                  </a:solidFill>
                </a:rPr>
                <a:t>30.0%</a:t>
              </a:r>
            </a:p>
            <a:p>
              <a:pPr algn="ctr"/>
              <a:r>
                <a:rPr lang="en-US" dirty="0"/>
                <a:t>Foreign Born</a:t>
              </a:r>
            </a:p>
          </p:txBody>
        </p:sp>
        <p:pic>
          <p:nvPicPr>
            <p:cNvPr id="19" name="Graphic 18" descr="Earth globe: Americas with solid fill">
              <a:extLst>
                <a:ext uri="{FF2B5EF4-FFF2-40B4-BE49-F238E27FC236}">
                  <a16:creationId xmlns:a16="http://schemas.microsoft.com/office/drawing/2014/main" id="{B030A491-BB81-1CF4-5751-269952DAF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45942" y="1533311"/>
              <a:ext cx="874898" cy="874898"/>
            </a:xfrm>
            <a:prstGeom prst="rect">
              <a:avLst/>
            </a:prstGeom>
          </p:spPr>
        </p:pic>
      </p:grp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E4AFBBB6-1F75-AF9E-8F95-0DEC75E64A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2409378"/>
              </p:ext>
            </p:extLst>
          </p:nvPr>
        </p:nvGraphicFramePr>
        <p:xfrm>
          <a:off x="889000" y="3733800"/>
          <a:ext cx="5207000" cy="3776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4946C38B-69F8-D8BC-A468-F305C882FF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2417641"/>
              </p:ext>
            </p:extLst>
          </p:nvPr>
        </p:nvGraphicFramePr>
        <p:xfrm>
          <a:off x="5988728" y="3872829"/>
          <a:ext cx="5642441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pic>
        <p:nvPicPr>
          <p:cNvPr id="3" name="Picture 2" descr="A logo of a security agency&#10;&#10;Description automatically generated">
            <a:extLst>
              <a:ext uri="{FF2B5EF4-FFF2-40B4-BE49-F238E27FC236}">
                <a16:creationId xmlns:a16="http://schemas.microsoft.com/office/drawing/2014/main" id="{CF7FECEF-6729-9358-9B4D-891E1EEF1C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7610" y="5358729"/>
            <a:ext cx="1304980" cy="1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34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" name="Google Shape;1346;p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4926"/>
            <a:ext cx="6003925" cy="366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1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6163" y="3429000"/>
            <a:ext cx="6065836" cy="346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1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03925" y="23703"/>
            <a:ext cx="6188075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p1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3452703"/>
            <a:ext cx="6126164" cy="346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Google Shape;1350;p184"/>
          <p:cNvSpPr txBox="1"/>
          <p:nvPr/>
        </p:nvSpPr>
        <p:spPr>
          <a:xfrm>
            <a:off x="267099" y="331787"/>
            <a:ext cx="1752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Alicia, 1983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1" name="Google Shape;1351;p184"/>
          <p:cNvSpPr txBox="1"/>
          <p:nvPr/>
        </p:nvSpPr>
        <p:spPr>
          <a:xfrm>
            <a:off x="10571164" y="3716488"/>
            <a:ext cx="1681163" cy="22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Harvey, 2017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2" name="Google Shape;1352;p184"/>
          <p:cNvSpPr txBox="1"/>
          <p:nvPr/>
        </p:nvSpPr>
        <p:spPr>
          <a:xfrm>
            <a:off x="187463" y="3788253"/>
            <a:ext cx="1639888" cy="22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Harvey, 2017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Google Shape;1353;p184"/>
          <p:cNvSpPr txBox="1"/>
          <p:nvPr/>
        </p:nvSpPr>
        <p:spPr>
          <a:xfrm>
            <a:off x="10720785" y="451623"/>
            <a:ext cx="1182687" cy="22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Ike, 2008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4" name="Google Shape;1354;p184"/>
          <p:cNvSpPr txBox="1"/>
          <p:nvPr/>
        </p:nvSpPr>
        <p:spPr>
          <a:xfrm>
            <a:off x="187463" y="23704"/>
            <a:ext cx="2008187" cy="41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7"/>
              <a:buFont typeface="Gill Sans"/>
              <a:buNone/>
            </a:pPr>
            <a:r>
              <a:rPr lang="en-US" sz="1867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Damaging Winds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5" name="Google Shape;1355;p184"/>
          <p:cNvSpPr txBox="1"/>
          <p:nvPr/>
        </p:nvSpPr>
        <p:spPr>
          <a:xfrm>
            <a:off x="10477103" y="3489620"/>
            <a:ext cx="1405731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7"/>
              <a:buFont typeface="Gill Sans"/>
              <a:buNone/>
            </a:pPr>
            <a:r>
              <a:rPr lang="en-US" sz="1867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Tornadoes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184"/>
          <p:cNvSpPr txBox="1"/>
          <p:nvPr/>
        </p:nvSpPr>
        <p:spPr>
          <a:xfrm>
            <a:off x="9559925" y="83768"/>
            <a:ext cx="2632075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7"/>
              <a:buFont typeface="Gill Sans"/>
              <a:buNone/>
            </a:pPr>
            <a:r>
              <a:rPr lang="en-US" sz="1867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Storm Surge Flooding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184"/>
          <p:cNvSpPr txBox="1"/>
          <p:nvPr/>
        </p:nvSpPr>
        <p:spPr>
          <a:xfrm>
            <a:off x="177007" y="3511332"/>
            <a:ext cx="1639888" cy="41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7"/>
              <a:buFont typeface="Gill Sans"/>
              <a:buNone/>
            </a:pPr>
            <a:r>
              <a:rPr lang="en-US" sz="1867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Flooding Rains</a:t>
            </a: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184"/>
          <p:cNvSpPr txBox="1"/>
          <p:nvPr/>
        </p:nvSpPr>
        <p:spPr>
          <a:xfrm>
            <a:off x="2391570" y="13075"/>
            <a:ext cx="7034213" cy="6477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b" anchorCtr="0">
            <a:normAutofit fontScale="90000" lnSpcReduction="20000"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1851"/>
              <a:buFont typeface="Calibri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Hurricane/Tropical Cyclone Hazards</a:t>
            </a:r>
            <a:endParaRPr sz="7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9" name="Google Shape;1359;p184"/>
          <p:cNvSpPr txBox="1"/>
          <p:nvPr/>
        </p:nvSpPr>
        <p:spPr>
          <a:xfrm>
            <a:off x="2636838" y="562749"/>
            <a:ext cx="6734175" cy="410379"/>
          </a:xfrm>
          <a:prstGeom prst="rect">
            <a:avLst/>
          </a:prstGeom>
          <a:solidFill>
            <a:schemeClr val="lt1">
              <a:alpha val="48627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lang="en-US"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Every storm is different, brings these in different proportions.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0" name="Google Shape;1360;p184"/>
          <p:cNvPicPr preferRelativeResize="0"/>
          <p:nvPr/>
        </p:nvPicPr>
        <p:blipFill rotWithShape="1">
          <a:blip r:embed="rId7">
            <a:alphaModFix/>
          </a:blip>
          <a:srcRect l="6613" t="6873" r="12272" b="19945"/>
          <a:stretch/>
        </p:blipFill>
        <p:spPr>
          <a:xfrm>
            <a:off x="4171951" y="1972371"/>
            <a:ext cx="3422651" cy="2463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61" name="Google Shape;1361;p184"/>
          <p:cNvSpPr txBox="1"/>
          <p:nvPr/>
        </p:nvSpPr>
        <p:spPr>
          <a:xfrm>
            <a:off x="4681537" y="2097066"/>
            <a:ext cx="3154363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7"/>
              <a:buFont typeface="Arial"/>
              <a:buNone/>
            </a:pPr>
            <a:r>
              <a:rPr lang="en-US" sz="18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High surf, rip currents</a:t>
            </a:r>
            <a:endParaRPr sz="18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1499616"/>
          </a:xfrm>
        </p:spPr>
        <p:txBody>
          <a:bodyPr anchor="ctr">
            <a:normAutofit/>
          </a:bodyPr>
          <a:lstStyle/>
          <a:p>
            <a:r>
              <a:t>Hurricane Season Overview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D4F3D238-E45F-2BAE-7660-A703AC105D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1670338"/>
              </p:ext>
            </p:extLst>
          </p:nvPr>
        </p:nvGraphicFramePr>
        <p:xfrm>
          <a:off x="548640" y="2103120"/>
          <a:ext cx="11106150" cy="4221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logo of a security agency&#10;&#10;Description automatically generated">
            <a:extLst>
              <a:ext uri="{FF2B5EF4-FFF2-40B4-BE49-F238E27FC236}">
                <a16:creationId xmlns:a16="http://schemas.microsoft.com/office/drawing/2014/main" id="{51A6A759-0C62-0497-8207-1D47B2B0A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1800" y="228600"/>
            <a:ext cx="1304980" cy="13049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4E562-CA30-BC38-90F4-791C89C59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hurricane season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228219-B920-5617-C2C4-432EA5154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1853854"/>
            <a:ext cx="8305800" cy="4668866"/>
          </a:xfrm>
          <a:prstGeom prst="rect">
            <a:avLst/>
          </a:prstGeom>
        </p:spPr>
      </p:pic>
      <p:pic>
        <p:nvPicPr>
          <p:cNvPr id="3" name="Picture 2" descr="A logo of a security agency&#10;&#10;Description automatically generated">
            <a:extLst>
              <a:ext uri="{FF2B5EF4-FFF2-40B4-BE49-F238E27FC236}">
                <a16:creationId xmlns:a16="http://schemas.microsoft.com/office/drawing/2014/main" id="{B1C7C420-D636-FCBE-FC9C-4C03ADC58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310" y="5217740"/>
            <a:ext cx="1304980" cy="1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04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8" name="Google Shape;1418;g357cfe6eb1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  <p:sp>
        <p:nvSpPr>
          <p:cNvPr id="1419" name="Google Shape;1419;g357cfe6eb1b_0_0"/>
          <p:cNvSpPr txBox="1"/>
          <p:nvPr/>
        </p:nvSpPr>
        <p:spPr>
          <a:xfrm>
            <a:off x="9485450" y="2979450"/>
            <a:ext cx="1084500" cy="369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>
                <a:solidFill>
                  <a:srgbClr val="00FFFF"/>
                </a:solidFill>
                <a:latin typeface="Merriweather"/>
                <a:ea typeface="Merriweather"/>
                <a:cs typeface="Merriweather"/>
                <a:sym typeface="Merriweather"/>
              </a:rPr>
              <a:t>AVG: 14 </a:t>
            </a:r>
            <a:endParaRPr sz="1800" b="1" i="0" u="none" strike="noStrike" cap="none">
              <a:solidFill>
                <a:srgbClr val="00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20" name="Google Shape;1420;g357cfe6eb1b_0_0"/>
          <p:cNvSpPr txBox="1"/>
          <p:nvPr/>
        </p:nvSpPr>
        <p:spPr>
          <a:xfrm>
            <a:off x="9485450" y="4274850"/>
            <a:ext cx="1084500" cy="369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>
                <a:solidFill>
                  <a:srgbClr val="00FFFF"/>
                </a:solidFill>
                <a:latin typeface="Merriweather"/>
                <a:ea typeface="Merriweather"/>
                <a:cs typeface="Merriweather"/>
                <a:sym typeface="Merriweather"/>
              </a:rPr>
              <a:t>AVG: 7 </a:t>
            </a:r>
            <a:endParaRPr sz="1800" b="1" i="0" u="none" strike="noStrike" cap="none">
              <a:solidFill>
                <a:srgbClr val="00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21" name="Google Shape;1421;g357cfe6eb1b_0_0"/>
          <p:cNvSpPr txBox="1"/>
          <p:nvPr/>
        </p:nvSpPr>
        <p:spPr>
          <a:xfrm>
            <a:off x="9485450" y="5511000"/>
            <a:ext cx="1084500" cy="369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>
                <a:solidFill>
                  <a:srgbClr val="00FFFF"/>
                </a:solidFill>
                <a:latin typeface="Merriweather"/>
                <a:ea typeface="Merriweather"/>
                <a:cs typeface="Merriweather"/>
                <a:sym typeface="Merriweather"/>
              </a:rPr>
              <a:t>AVG: 3 </a:t>
            </a:r>
            <a:endParaRPr sz="1800" b="1" i="0" u="none" strike="noStrike" cap="none">
              <a:solidFill>
                <a:srgbClr val="00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22" name="Google Shape;1422;g357cfe6eb1b_0_0"/>
          <p:cNvSpPr txBox="1"/>
          <p:nvPr/>
        </p:nvSpPr>
        <p:spPr>
          <a:xfrm>
            <a:off x="5576875" y="3090450"/>
            <a:ext cx="2379300" cy="1477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>
                <a:solidFill>
                  <a:srgbClr val="FFFF00"/>
                </a:solidFill>
                <a:latin typeface="Merriweather"/>
                <a:ea typeface="Merriweather"/>
                <a:cs typeface="Merriweather"/>
                <a:sym typeface="Merriweather"/>
              </a:rPr>
              <a:t>Regardless of the outlook…it only takes one storm to make it an active season</a:t>
            </a:r>
            <a:endParaRPr sz="1800" b="1" i="0" u="none" strike="noStrike" cap="none">
              <a:solidFill>
                <a:srgbClr val="FFFF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8" name="Google Shape;1428;g35d85f8e603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9" name="Google Shape;1429;g35d85f8e603_0_13"/>
          <p:cNvSpPr/>
          <p:nvPr/>
        </p:nvSpPr>
        <p:spPr>
          <a:xfrm>
            <a:off x="6810825" y="2496450"/>
            <a:ext cx="203100" cy="1863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4B55C-9A27-AA35-2C28-7B5F25805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04C7-A07A-21FD-3023-237E6D89C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hurricane season</a:t>
            </a:r>
          </a:p>
        </p:txBody>
      </p:sp>
      <p:pic>
        <p:nvPicPr>
          <p:cNvPr id="3" name="Picture 2" descr="A logo of a security agency&#10;&#10;Description automatically generated">
            <a:extLst>
              <a:ext uri="{FF2B5EF4-FFF2-40B4-BE49-F238E27FC236}">
                <a16:creationId xmlns:a16="http://schemas.microsoft.com/office/drawing/2014/main" id="{A155B1D8-D628-C7E6-9D65-627AD8CD1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310" y="5217740"/>
            <a:ext cx="1304980" cy="130498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8640" y="2103120"/>
            <a:ext cx="11106150" cy="42214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NOAA and NWS forecast for 2025:</a:t>
            </a:r>
          </a:p>
          <a:p>
            <a:pPr lvl="1"/>
            <a:r>
              <a:rPr lang="en-US" sz="2400" dirty="0"/>
              <a:t>Above-normal activity expected.</a:t>
            </a:r>
          </a:p>
          <a:p>
            <a:r>
              <a:rPr lang="en-US" sz="2800" dirty="0"/>
              <a:t>Monitor updates at </a:t>
            </a:r>
          </a:p>
          <a:p>
            <a:pPr marL="0" indent="0">
              <a:buNone/>
            </a:pPr>
            <a:r>
              <a:rPr lang="en-US" sz="2800" dirty="0"/>
              <a:t>www.nhc.noaa.gov 		and 		www.weather.gov.</a:t>
            </a:r>
          </a:p>
        </p:txBody>
      </p:sp>
    </p:spTree>
    <p:extLst>
      <p:ext uri="{BB962C8B-B14F-4D97-AF65-F5344CB8AC3E}">
        <p14:creationId xmlns:p14="http://schemas.microsoft.com/office/powerpoint/2010/main" val="11719965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ernClassicBlock-3">
  <a:themeElements>
    <a:clrScheme name="Custom 1">
      <a:dk1>
        <a:sysClr val="windowText" lastClr="000000"/>
      </a:dk1>
      <a:lt1>
        <a:sysClr val="window" lastClr="FFFFFF"/>
      </a:lt1>
      <a:dk2>
        <a:srgbClr val="32436E"/>
      </a:dk2>
      <a:lt2>
        <a:srgbClr val="DFE3E5"/>
      </a:lt2>
      <a:accent1>
        <a:srgbClr val="43467B"/>
      </a:accent1>
      <a:accent2>
        <a:srgbClr val="C39A28"/>
      </a:accent2>
      <a:accent3>
        <a:srgbClr val="4E7F9E"/>
      </a:accent3>
      <a:accent4>
        <a:srgbClr val="C6B586"/>
      </a:accent4>
      <a:accent5>
        <a:srgbClr val="525F35"/>
      </a:accent5>
      <a:accent6>
        <a:srgbClr val="5A0D19"/>
      </a:accent6>
      <a:hlink>
        <a:srgbClr val="0070C0"/>
      </a:hlink>
      <a:folHlink>
        <a:srgbClr val="C00000"/>
      </a:folHlink>
    </a:clrScheme>
    <a:fontScheme name="MSFT_ELT_ModernClassicBlock_03">
      <a:majorFont>
        <a:latin typeface="Tw Cen MT Condensed"/>
        <a:ea typeface=""/>
        <a:cs typeface=""/>
      </a:majorFont>
      <a:minorFont>
        <a:latin typeface="Tw Cen MT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T_Template_ModernClassicBlockLT_v4" id="{30DDF308-B484-4DB0-8959-4BA762476498}" vid="{49FD44A8-5F40-4E6E-BC83-04BD3C4DB2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32436E"/>
    </a:dk2>
    <a:lt2>
      <a:srgbClr val="DFE3E5"/>
    </a:lt2>
    <a:accent1>
      <a:srgbClr val="43467B"/>
    </a:accent1>
    <a:accent2>
      <a:srgbClr val="C39A28"/>
    </a:accent2>
    <a:accent3>
      <a:srgbClr val="4E7F9E"/>
    </a:accent3>
    <a:accent4>
      <a:srgbClr val="C6B586"/>
    </a:accent4>
    <a:accent5>
      <a:srgbClr val="525F35"/>
    </a:accent5>
    <a:accent6>
      <a:srgbClr val="5A0D19"/>
    </a:accent6>
    <a:hlink>
      <a:srgbClr val="0070C0"/>
    </a:hlink>
    <a:folHlink>
      <a:srgbClr val="C000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06BD98-E608-40A1-98A8-93D5976215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86D9CC-0D9D-4BFE-B3F3-26F480BF8C8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9BFCA5F6-1A5A-4D78-BDE2-C793B61E0E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</TotalTime>
  <Words>464</Words>
  <Application>Microsoft Office PowerPoint</Application>
  <PresentationFormat>Widescreen</PresentationFormat>
  <Paragraphs>92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Gill Sans</vt:lpstr>
      <vt:lpstr>Lato</vt:lpstr>
      <vt:lpstr>Merriweather</vt:lpstr>
      <vt:lpstr>Tw Cen MT</vt:lpstr>
      <vt:lpstr>Tw Cen MT Condensed</vt:lpstr>
      <vt:lpstr>Wingdings 3</vt:lpstr>
      <vt:lpstr>ModernClassicBlock-3</vt:lpstr>
      <vt:lpstr>2025  Hurricane season</vt:lpstr>
      <vt:lpstr>Fort Bend County: At a glance</vt:lpstr>
      <vt:lpstr>Fort Bend County: Population &amp; demographics</vt:lpstr>
      <vt:lpstr>PowerPoint Presentation</vt:lpstr>
      <vt:lpstr>Hurricane Season Overview</vt:lpstr>
      <vt:lpstr>2025 hurricane season</vt:lpstr>
      <vt:lpstr>PowerPoint Presentation</vt:lpstr>
      <vt:lpstr>PowerPoint Presentation</vt:lpstr>
      <vt:lpstr>2025 hurricane season</vt:lpstr>
      <vt:lpstr>PowerPoint Presentation</vt:lpstr>
      <vt:lpstr>Watches vs. Warnings</vt:lpstr>
      <vt:lpstr>What is Storm Surge?</vt:lpstr>
      <vt:lpstr>PowerPoint Presentation</vt:lpstr>
      <vt:lpstr>Evacuation – Fort Bend County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Download Our App</vt:lpstr>
      <vt:lpstr>PowerPoint Presentation</vt:lpstr>
      <vt:lpstr>Follow US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 Hurricane season </dc:title>
  <dc:creator>Campbell, Katherine</dc:creator>
  <cp:lastModifiedBy>Rincon, Martha</cp:lastModifiedBy>
  <cp:revision>8</cp:revision>
  <dcterms:created xsi:type="dcterms:W3CDTF">2025-04-03T18:19:03Z</dcterms:created>
  <dcterms:modified xsi:type="dcterms:W3CDTF">2025-06-16T22:29:01Z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