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1" r:id="rId3"/>
    <p:sldId id="273" r:id="rId4"/>
    <p:sldId id="277" r:id="rId5"/>
    <p:sldId id="281" r:id="rId6"/>
    <p:sldId id="265" r:id="rId7"/>
    <p:sldId id="272" r:id="rId8"/>
    <p:sldId id="276" r:id="rId9"/>
    <p:sldId id="275" r:id="rId10"/>
    <p:sldId id="270" r:id="rId11"/>
    <p:sldId id="268" r:id="rId12"/>
    <p:sldId id="267" r:id="rId13"/>
    <p:sldId id="266" r:id="rId14"/>
    <p:sldId id="278" r:id="rId15"/>
    <p:sldId id="269" r:id="rId16"/>
    <p:sldId id="279" r:id="rId17"/>
    <p:sldId id="263"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95"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767F7-6D81-4D78-9264-CBF0E88BFDB4}"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3C659-A7F7-40FF-A8B2-6136C3C034ED}" type="slidenum">
              <a:rPr lang="en-US" smtClean="0"/>
              <a:t>‹#›</a:t>
            </a:fld>
            <a:endParaRPr lang="en-US"/>
          </a:p>
        </p:txBody>
      </p:sp>
    </p:spTree>
    <p:extLst>
      <p:ext uri="{BB962C8B-B14F-4D97-AF65-F5344CB8AC3E}">
        <p14:creationId xmlns:p14="http://schemas.microsoft.com/office/powerpoint/2010/main" val="375137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a:t>
            </a:r>
          </a:p>
        </p:txBody>
      </p:sp>
      <p:sp>
        <p:nvSpPr>
          <p:cNvPr id="4" name="Slide Number Placeholder 3"/>
          <p:cNvSpPr>
            <a:spLocks noGrp="1"/>
          </p:cNvSpPr>
          <p:nvPr>
            <p:ph type="sldNum" sz="quarter" idx="10"/>
          </p:nvPr>
        </p:nvSpPr>
        <p:spPr/>
        <p:txBody>
          <a:bodyPr/>
          <a:lstStyle/>
          <a:p>
            <a:fld id="{C8D3C659-A7F7-40FF-A8B2-6136C3C034ED}" type="slidenum">
              <a:rPr lang="en-US" smtClean="0"/>
              <a:t>1</a:t>
            </a:fld>
            <a:endParaRPr lang="en-US"/>
          </a:p>
        </p:txBody>
      </p:sp>
    </p:spTree>
    <p:extLst>
      <p:ext uri="{BB962C8B-B14F-4D97-AF65-F5344CB8AC3E}">
        <p14:creationId xmlns:p14="http://schemas.microsoft.com/office/powerpoint/2010/main" val="238427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particular therapy session, the client (adolescent) writes a letter from his parent’s perspective which reveals how he felt his parent saw him. </a:t>
            </a:r>
          </a:p>
        </p:txBody>
      </p:sp>
      <p:sp>
        <p:nvSpPr>
          <p:cNvPr id="4" name="Slide Number Placeholder 3"/>
          <p:cNvSpPr>
            <a:spLocks noGrp="1"/>
          </p:cNvSpPr>
          <p:nvPr>
            <p:ph type="sldNum" sz="quarter" idx="5"/>
          </p:nvPr>
        </p:nvSpPr>
        <p:spPr/>
        <p:txBody>
          <a:bodyPr/>
          <a:lstStyle/>
          <a:p>
            <a:fld id="{C8D3C659-A7F7-40FF-A8B2-6136C3C034ED}" type="slidenum">
              <a:rPr lang="en-US" smtClean="0"/>
              <a:t>10</a:t>
            </a:fld>
            <a:endParaRPr lang="en-US"/>
          </a:p>
        </p:txBody>
      </p:sp>
    </p:spTree>
    <p:extLst>
      <p:ext uri="{BB962C8B-B14F-4D97-AF65-F5344CB8AC3E}">
        <p14:creationId xmlns:p14="http://schemas.microsoft.com/office/powerpoint/2010/main" val="253806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cycles continue, until they’re broken. The same is true with parenting and familial relationships. </a:t>
            </a:r>
          </a:p>
          <a:p>
            <a:r>
              <a:rPr lang="en-US" dirty="0"/>
              <a:t>Forced to get jobs early to help support the home</a:t>
            </a:r>
          </a:p>
          <a:p>
            <a:r>
              <a:rPr lang="en-US" dirty="0"/>
              <a:t>Responsible for caring for younger siblings</a:t>
            </a:r>
          </a:p>
          <a:p>
            <a:r>
              <a:rPr lang="en-US" dirty="0"/>
              <a:t>Sheltered and not allowed to have positive social interaction with peers</a:t>
            </a:r>
          </a:p>
          <a:p>
            <a:r>
              <a:rPr lang="en-US" dirty="0"/>
              <a:t>Harbor resentment toward others who seem to have had easier lives</a:t>
            </a:r>
          </a:p>
          <a:p>
            <a:r>
              <a:rPr lang="en-US" dirty="0"/>
              <a:t>Minimize the feelings of others</a:t>
            </a:r>
          </a:p>
          <a:p>
            <a:endParaRPr lang="en-US" dirty="0"/>
          </a:p>
        </p:txBody>
      </p:sp>
      <p:sp>
        <p:nvSpPr>
          <p:cNvPr id="4" name="Slide Number Placeholder 3"/>
          <p:cNvSpPr>
            <a:spLocks noGrp="1"/>
          </p:cNvSpPr>
          <p:nvPr>
            <p:ph type="sldNum" sz="quarter" idx="5"/>
          </p:nvPr>
        </p:nvSpPr>
        <p:spPr/>
        <p:txBody>
          <a:bodyPr/>
          <a:lstStyle/>
          <a:p>
            <a:fld id="{C8D3C659-A7F7-40FF-A8B2-6136C3C034ED}" type="slidenum">
              <a:rPr lang="en-US" smtClean="0"/>
              <a:t>11</a:t>
            </a:fld>
            <a:endParaRPr lang="en-US"/>
          </a:p>
        </p:txBody>
      </p:sp>
    </p:spTree>
    <p:extLst>
      <p:ext uri="{BB962C8B-B14F-4D97-AF65-F5344CB8AC3E}">
        <p14:creationId xmlns:p14="http://schemas.microsoft.com/office/powerpoint/2010/main" val="400459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-Supervisor/subordinate </a:t>
            </a:r>
            <a:r>
              <a:rPr lang="en-US" dirty="0"/>
              <a:t>relationships can be impacted by mental health challenges that are not appropriately addressed</a:t>
            </a:r>
          </a:p>
          <a:p>
            <a:r>
              <a:rPr lang="en-US" dirty="0"/>
              <a:t>-Individual performance and team effectiveness can be hindered when individuals don’t address mental health matters</a:t>
            </a:r>
          </a:p>
          <a:p>
            <a:r>
              <a:rPr lang="en-US" dirty="0"/>
              <a:t>-Retention rates are poor</a:t>
            </a:r>
          </a:p>
          <a:p>
            <a:r>
              <a:rPr lang="en-US" dirty="0"/>
              <a:t>-Grievances and complaints </a:t>
            </a:r>
            <a:r>
              <a:rPr lang="en-US" dirty="0" smtClean="0"/>
              <a:t>increase</a:t>
            </a:r>
          </a:p>
          <a:p>
            <a:r>
              <a:rPr lang="en-US" dirty="0" smtClean="0"/>
              <a:t>-Productivity</a:t>
            </a:r>
            <a:r>
              <a:rPr lang="en-US" baseline="0" dirty="0" smtClean="0"/>
              <a:t> drops</a:t>
            </a:r>
          </a:p>
          <a:p>
            <a:r>
              <a:rPr lang="en-US" baseline="0" dirty="0" smtClean="0"/>
              <a:t>-</a:t>
            </a:r>
            <a:endParaRPr lang="en-US" dirty="0"/>
          </a:p>
        </p:txBody>
      </p:sp>
      <p:sp>
        <p:nvSpPr>
          <p:cNvPr id="4" name="Slide Number Placeholder 3"/>
          <p:cNvSpPr>
            <a:spLocks noGrp="1"/>
          </p:cNvSpPr>
          <p:nvPr>
            <p:ph type="sldNum" sz="quarter" idx="5"/>
          </p:nvPr>
        </p:nvSpPr>
        <p:spPr/>
        <p:txBody>
          <a:bodyPr/>
          <a:lstStyle/>
          <a:p>
            <a:fld id="{C8D3C659-A7F7-40FF-A8B2-6136C3C034ED}" type="slidenum">
              <a:rPr lang="en-US" smtClean="0"/>
              <a:t>12</a:t>
            </a:fld>
            <a:endParaRPr lang="en-US"/>
          </a:p>
        </p:txBody>
      </p:sp>
    </p:spTree>
    <p:extLst>
      <p:ext uri="{BB962C8B-B14F-4D97-AF65-F5344CB8AC3E}">
        <p14:creationId xmlns:p14="http://schemas.microsoft.com/office/powerpoint/2010/main" val="422517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chart- one side, how others see me; 5 things</a:t>
            </a:r>
          </a:p>
          <a:p>
            <a:r>
              <a:rPr lang="en-US" dirty="0"/>
              <a:t>Other side, how I see myself-</a:t>
            </a:r>
          </a:p>
          <a:p>
            <a:r>
              <a:rPr lang="en-US" dirty="0"/>
              <a:t>You don’t have control over the perspectives of others, but you can address how you see yourself</a:t>
            </a:r>
          </a:p>
        </p:txBody>
      </p:sp>
      <p:sp>
        <p:nvSpPr>
          <p:cNvPr id="4" name="Slide Number Placeholder 3"/>
          <p:cNvSpPr>
            <a:spLocks noGrp="1"/>
          </p:cNvSpPr>
          <p:nvPr>
            <p:ph type="sldNum" sz="quarter" idx="5"/>
          </p:nvPr>
        </p:nvSpPr>
        <p:spPr/>
        <p:txBody>
          <a:bodyPr/>
          <a:lstStyle/>
          <a:p>
            <a:fld id="{C8D3C659-A7F7-40FF-A8B2-6136C3C034ED}" type="slidenum">
              <a:rPr lang="en-US" smtClean="0"/>
              <a:t>13</a:t>
            </a:fld>
            <a:endParaRPr lang="en-US"/>
          </a:p>
        </p:txBody>
      </p:sp>
    </p:spTree>
    <p:extLst>
      <p:ext uri="{BB962C8B-B14F-4D97-AF65-F5344CB8AC3E}">
        <p14:creationId xmlns:p14="http://schemas.microsoft.com/office/powerpoint/2010/main" val="52995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3C659-A7F7-40FF-A8B2-6136C3C034ED}" type="slidenum">
              <a:rPr lang="en-US" smtClean="0"/>
              <a:t>14</a:t>
            </a:fld>
            <a:endParaRPr lang="en-US"/>
          </a:p>
        </p:txBody>
      </p:sp>
    </p:spTree>
    <p:extLst>
      <p:ext uri="{BB962C8B-B14F-4D97-AF65-F5344CB8AC3E}">
        <p14:creationId xmlns:p14="http://schemas.microsoft.com/office/powerpoint/2010/main" val="49330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3C659-A7F7-40FF-A8B2-6136C3C034ED}" type="slidenum">
              <a:rPr lang="en-US" smtClean="0"/>
              <a:t>15</a:t>
            </a:fld>
            <a:endParaRPr lang="en-US"/>
          </a:p>
        </p:txBody>
      </p:sp>
    </p:spTree>
    <p:extLst>
      <p:ext uri="{BB962C8B-B14F-4D97-AF65-F5344CB8AC3E}">
        <p14:creationId xmlns:p14="http://schemas.microsoft.com/office/powerpoint/2010/main" val="395301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 Paraphrase</a:t>
            </a:r>
            <a:r>
              <a:rPr lang="en-US" baseline="0" dirty="0" smtClean="0"/>
              <a:t>/Reflect - </a:t>
            </a:r>
            <a:r>
              <a:rPr lang="en-US" dirty="0" smtClean="0"/>
              <a:t>summarize</a:t>
            </a:r>
            <a:r>
              <a:rPr lang="en-US" baseline="0" dirty="0" smtClean="0"/>
              <a:t> what the speaker said (few sentences)</a:t>
            </a:r>
          </a:p>
          <a:p>
            <a:r>
              <a:rPr lang="en-US" baseline="0" dirty="0" smtClean="0"/>
              <a:t>Step 2 – Validate – Identify feelings and check for accuracy (you don’t have to agree with the feeling, you’re recognizing the feeling as valid for the speaker)</a:t>
            </a:r>
          </a:p>
          <a:p>
            <a:r>
              <a:rPr lang="en-US" baseline="0" dirty="0" smtClean="0"/>
              <a:t>Step 3- Empathize – Put yourself in the speaker’s shoes, might you feel the same or similar if you were in their situation?</a:t>
            </a:r>
          </a:p>
          <a:p>
            <a:r>
              <a:rPr lang="en-US" baseline="0" dirty="0" smtClean="0"/>
              <a:t>Step 4- Problem Solve – Try to assist the speaker with finding a positive resolution…not how you would fix it but with what the speaker needs</a:t>
            </a:r>
            <a:endParaRPr lang="en-US" dirty="0"/>
          </a:p>
        </p:txBody>
      </p:sp>
      <p:sp>
        <p:nvSpPr>
          <p:cNvPr id="4" name="Slide Number Placeholder 3"/>
          <p:cNvSpPr>
            <a:spLocks noGrp="1"/>
          </p:cNvSpPr>
          <p:nvPr>
            <p:ph type="sldNum" sz="quarter" idx="10"/>
          </p:nvPr>
        </p:nvSpPr>
        <p:spPr/>
        <p:txBody>
          <a:bodyPr/>
          <a:lstStyle/>
          <a:p>
            <a:fld id="{C8D3C659-A7F7-40FF-A8B2-6136C3C034ED}" type="slidenum">
              <a:rPr lang="en-US" smtClean="0"/>
              <a:t>16</a:t>
            </a:fld>
            <a:endParaRPr lang="en-US"/>
          </a:p>
        </p:txBody>
      </p:sp>
    </p:spTree>
    <p:extLst>
      <p:ext uri="{BB962C8B-B14F-4D97-AF65-F5344CB8AC3E}">
        <p14:creationId xmlns:p14="http://schemas.microsoft.com/office/powerpoint/2010/main" val="289721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3C659-A7F7-40FF-A8B2-6136C3C034ED}" type="slidenum">
              <a:rPr lang="en-US" smtClean="0"/>
              <a:t>17</a:t>
            </a:fld>
            <a:endParaRPr lang="en-US"/>
          </a:p>
        </p:txBody>
      </p:sp>
    </p:spTree>
    <p:extLst>
      <p:ext uri="{BB962C8B-B14F-4D97-AF65-F5344CB8AC3E}">
        <p14:creationId xmlns:p14="http://schemas.microsoft.com/office/powerpoint/2010/main" val="1160442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3C659-A7F7-40FF-A8B2-6136C3C034ED}" type="slidenum">
              <a:rPr lang="en-US" smtClean="0"/>
              <a:t>18</a:t>
            </a:fld>
            <a:endParaRPr lang="en-US"/>
          </a:p>
        </p:txBody>
      </p:sp>
    </p:spTree>
    <p:extLst>
      <p:ext uri="{BB962C8B-B14F-4D97-AF65-F5344CB8AC3E}">
        <p14:creationId xmlns:p14="http://schemas.microsoft.com/office/powerpoint/2010/main" val="389829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know the difference(s) between mental health and mental illness. When we speak about Mental Health, we’re referring generally to the state or condition of our mental psychological wellbeing during a period of time. </a:t>
            </a:r>
          </a:p>
          <a:p>
            <a:r>
              <a:rPr lang="en-US" dirty="0"/>
              <a:t>-Mental Illness, on the other hand, refers more specifically to </a:t>
            </a:r>
            <a:r>
              <a:rPr lang="en-US" b="1" u="sng" dirty="0"/>
              <a:t>disorders</a:t>
            </a:r>
            <a:r>
              <a:rPr lang="en-US" dirty="0"/>
              <a:t> that have a long-lasting impact on our mood, thinking, and behaviors. Mental illness can be the result of genetic conditions, environmental conditions, and psychological conditions. </a:t>
            </a:r>
          </a:p>
          <a:p>
            <a:r>
              <a:rPr lang="en-US" dirty="0"/>
              <a:t>-Poor mental health can be improved with therapy and supports, whereas mental illness can be treated, but not cured. </a:t>
            </a:r>
          </a:p>
          <a:p>
            <a:endParaRPr lang="en-US" dirty="0"/>
          </a:p>
        </p:txBody>
      </p:sp>
      <p:sp>
        <p:nvSpPr>
          <p:cNvPr id="4" name="Slide Number Placeholder 3"/>
          <p:cNvSpPr>
            <a:spLocks noGrp="1"/>
          </p:cNvSpPr>
          <p:nvPr>
            <p:ph type="sldNum" sz="quarter" idx="10"/>
          </p:nvPr>
        </p:nvSpPr>
        <p:spPr/>
        <p:txBody>
          <a:bodyPr/>
          <a:lstStyle/>
          <a:p>
            <a:fld id="{C8D3C659-A7F7-40FF-A8B2-6136C3C034ED}" type="slidenum">
              <a:rPr lang="en-US" smtClean="0"/>
              <a:t>2</a:t>
            </a:fld>
            <a:endParaRPr lang="en-US"/>
          </a:p>
        </p:txBody>
      </p:sp>
    </p:spTree>
    <p:extLst>
      <p:ext uri="{BB962C8B-B14F-4D97-AF65-F5344CB8AC3E}">
        <p14:creationId xmlns:p14="http://schemas.microsoft.com/office/powerpoint/2010/main" val="231931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focus more on mental health, that is your emotional, psychological and social wellbeing, vs. mental illness.</a:t>
            </a:r>
          </a:p>
          <a:p>
            <a:r>
              <a:rPr lang="en-US" dirty="0"/>
              <a:t>As we talk today, I want you to be honest with yourself and keep the following in mind:</a:t>
            </a:r>
          </a:p>
          <a:p>
            <a:r>
              <a:rPr lang="en-US" dirty="0"/>
              <a:t>-Stress Management</a:t>
            </a:r>
          </a:p>
          <a:p>
            <a:r>
              <a:rPr lang="en-US" dirty="0"/>
              <a:t>-Interaction with others</a:t>
            </a:r>
          </a:p>
          <a:p>
            <a:r>
              <a:rPr lang="en-US" dirty="0"/>
              <a:t>-How we think and make choices- your POV</a:t>
            </a:r>
          </a:p>
          <a:p>
            <a:r>
              <a:rPr lang="en-US" dirty="0"/>
              <a:t>-Do you typically react or respond</a:t>
            </a:r>
          </a:p>
          <a:p>
            <a:endParaRPr lang="en-US" dirty="0"/>
          </a:p>
        </p:txBody>
      </p:sp>
      <p:sp>
        <p:nvSpPr>
          <p:cNvPr id="4" name="Slide Number Placeholder 3"/>
          <p:cNvSpPr>
            <a:spLocks noGrp="1"/>
          </p:cNvSpPr>
          <p:nvPr>
            <p:ph type="sldNum" sz="quarter" idx="10"/>
          </p:nvPr>
        </p:nvSpPr>
        <p:spPr/>
        <p:txBody>
          <a:bodyPr/>
          <a:lstStyle/>
          <a:p>
            <a:fld id="{C8D3C659-A7F7-40FF-A8B2-6136C3C034ED}" type="slidenum">
              <a:rPr lang="en-US" smtClean="0"/>
              <a:t>3</a:t>
            </a:fld>
            <a:endParaRPr lang="en-US"/>
          </a:p>
        </p:txBody>
      </p:sp>
    </p:spTree>
    <p:extLst>
      <p:ext uri="{BB962C8B-B14F-4D97-AF65-F5344CB8AC3E}">
        <p14:creationId xmlns:p14="http://schemas.microsoft.com/office/powerpoint/2010/main" val="283692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Answering no to any of the questions could mean that your mental health isn’t optimal, especially if you haven’t taken the time to work through these challenges. I encourage each of you, if you haven’t already, to take the ACES (Adverse Childhood Experience Questionnaire). Trauma experienced during childhood can be indicative of how you deal with challenges if you don’t address it. </a:t>
            </a:r>
          </a:p>
        </p:txBody>
      </p:sp>
      <p:sp>
        <p:nvSpPr>
          <p:cNvPr id="4" name="Slide Number Placeholder 3"/>
          <p:cNvSpPr>
            <a:spLocks noGrp="1"/>
          </p:cNvSpPr>
          <p:nvPr>
            <p:ph type="sldNum" sz="quarter" idx="5"/>
          </p:nvPr>
        </p:nvSpPr>
        <p:spPr/>
        <p:txBody>
          <a:bodyPr/>
          <a:lstStyle/>
          <a:p>
            <a:fld id="{C8D3C659-A7F7-40FF-A8B2-6136C3C034ED}" type="slidenum">
              <a:rPr lang="en-US" smtClean="0"/>
              <a:t>4</a:t>
            </a:fld>
            <a:endParaRPr lang="en-US"/>
          </a:p>
        </p:txBody>
      </p:sp>
    </p:spTree>
    <p:extLst>
      <p:ext uri="{BB962C8B-B14F-4D97-AF65-F5344CB8AC3E}">
        <p14:creationId xmlns:p14="http://schemas.microsoft.com/office/powerpoint/2010/main" val="401731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moment to journal…</a:t>
            </a:r>
            <a:endParaRPr lang="en-US" dirty="0"/>
          </a:p>
        </p:txBody>
      </p:sp>
      <p:sp>
        <p:nvSpPr>
          <p:cNvPr id="4" name="Slide Number Placeholder 3"/>
          <p:cNvSpPr>
            <a:spLocks noGrp="1"/>
          </p:cNvSpPr>
          <p:nvPr>
            <p:ph type="sldNum" sz="quarter" idx="10"/>
          </p:nvPr>
        </p:nvSpPr>
        <p:spPr/>
        <p:txBody>
          <a:bodyPr/>
          <a:lstStyle/>
          <a:p>
            <a:fld id="{C8D3C659-A7F7-40FF-A8B2-6136C3C034ED}" type="slidenum">
              <a:rPr lang="en-US" smtClean="0"/>
              <a:t>5</a:t>
            </a:fld>
            <a:endParaRPr lang="en-US"/>
          </a:p>
        </p:txBody>
      </p:sp>
    </p:spTree>
    <p:extLst>
      <p:ext uri="{BB962C8B-B14F-4D97-AF65-F5344CB8AC3E}">
        <p14:creationId xmlns:p14="http://schemas.microsoft.com/office/powerpoint/2010/main" val="377416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vulnerability is about letting yourself be seen and known for who you truly are, instead of how you might prefer to be perceived. </a:t>
            </a:r>
          </a:p>
          <a:p>
            <a:r>
              <a:rPr lang="en-US" dirty="0"/>
              <a:t>-It means being open and honest about your own feelings, thoughts, and needs, thereby being vulnerable to the emotions and reactions of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only controls we can have in this life is over ourselves, namely, our outlook and output. Very rarely is the outcome completely within our control, so we instead should focus on the things we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can control. </a:t>
            </a:r>
          </a:p>
          <a:p>
            <a:endParaRPr lang="en-US" dirty="0"/>
          </a:p>
        </p:txBody>
      </p:sp>
      <p:sp>
        <p:nvSpPr>
          <p:cNvPr id="4" name="Slide Number Placeholder 3"/>
          <p:cNvSpPr>
            <a:spLocks noGrp="1"/>
          </p:cNvSpPr>
          <p:nvPr>
            <p:ph type="sldNum" sz="quarter" idx="5"/>
          </p:nvPr>
        </p:nvSpPr>
        <p:spPr/>
        <p:txBody>
          <a:bodyPr/>
          <a:lstStyle/>
          <a:p>
            <a:fld id="{C8D3C659-A7F7-40FF-A8B2-6136C3C034ED}" type="slidenum">
              <a:rPr lang="en-US" smtClean="0"/>
              <a:t>6</a:t>
            </a:fld>
            <a:endParaRPr lang="en-US"/>
          </a:p>
        </p:txBody>
      </p:sp>
    </p:spTree>
    <p:extLst>
      <p:ext uri="{BB962C8B-B14F-4D97-AF65-F5344CB8AC3E}">
        <p14:creationId xmlns:p14="http://schemas.microsoft.com/office/powerpoint/2010/main" val="6101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 see yourself matters most. Your self perception is an effective gauge of your mental-health. Without a healthy self-assessment, and true awareness of self, it will be difficult to:</a:t>
            </a:r>
          </a:p>
          <a:p>
            <a:r>
              <a:rPr lang="en-US" dirty="0"/>
              <a:t>Be assertive</a:t>
            </a:r>
          </a:p>
          <a:p>
            <a:r>
              <a:rPr lang="en-US" dirty="0"/>
              <a:t>Set healthy boundaries</a:t>
            </a:r>
          </a:p>
          <a:p>
            <a:r>
              <a:rPr lang="en-US" dirty="0"/>
              <a:t>Feel seen, heard in relationships</a:t>
            </a:r>
          </a:p>
          <a:p>
            <a:r>
              <a:rPr lang="en-US" dirty="0"/>
              <a:t>Be respected by others</a:t>
            </a:r>
          </a:p>
          <a:p>
            <a:r>
              <a:rPr lang="en-US" dirty="0"/>
              <a:t>Establish realistic goals</a:t>
            </a:r>
          </a:p>
          <a:p>
            <a:endParaRPr lang="en-US" dirty="0"/>
          </a:p>
          <a:p>
            <a:endParaRPr lang="en-US" dirty="0"/>
          </a:p>
        </p:txBody>
      </p:sp>
      <p:sp>
        <p:nvSpPr>
          <p:cNvPr id="4" name="Slide Number Placeholder 3"/>
          <p:cNvSpPr>
            <a:spLocks noGrp="1"/>
          </p:cNvSpPr>
          <p:nvPr>
            <p:ph type="sldNum" sz="quarter" idx="5"/>
          </p:nvPr>
        </p:nvSpPr>
        <p:spPr/>
        <p:txBody>
          <a:bodyPr/>
          <a:lstStyle/>
          <a:p>
            <a:fld id="{C8D3C659-A7F7-40FF-A8B2-6136C3C034ED}" type="slidenum">
              <a:rPr lang="en-US" smtClean="0"/>
              <a:t>7</a:t>
            </a:fld>
            <a:endParaRPr lang="en-US"/>
          </a:p>
        </p:txBody>
      </p:sp>
    </p:spTree>
    <p:extLst>
      <p:ext uri="{BB962C8B-B14F-4D97-AF65-F5344CB8AC3E}">
        <p14:creationId xmlns:p14="http://schemas.microsoft.com/office/powerpoint/2010/main" val="46578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13131"/>
                </a:solidFill>
                <a:effectLst/>
                <a:latin typeface="PT Sans" panose="020B0503020203020204" pitchFamily="34" charset="0"/>
              </a:rPr>
              <a:t>There isn’t enough Mary Kay, Maybelline, or CoverGirl in production to make over the scars left by unresolved psychological trauma. There aren’t enough sports, workout facilities, or customizable objects to eradicate the emotions and feelings tied to abandonment issues, low self-esteem, and low self-confidence.</a:t>
            </a:r>
          </a:p>
          <a:p>
            <a:endParaRPr lang="en-US" b="0" i="0" dirty="0">
              <a:solidFill>
                <a:srgbClr val="313131"/>
              </a:solidFill>
              <a:effectLst/>
              <a:latin typeface="PT Sans" panose="020B0503020203020204" pitchFamily="34" charset="0"/>
            </a:endParaRPr>
          </a:p>
          <a:p>
            <a:r>
              <a:rPr lang="en-US" b="0" i="0" dirty="0">
                <a:solidFill>
                  <a:srgbClr val="313131"/>
                </a:solidFill>
                <a:effectLst/>
                <a:latin typeface="PT Sans" panose="020B0503020203020204" pitchFamily="34" charset="0"/>
              </a:rPr>
              <a:t>By investing in mental health, especially through counseling and learning skills, strategies, and techniques that truly support self-improvement, one is able to see oneself for the unique, dynamic, and intricate being that they are. I assert, it is only when you face yourself that you can see and know just how amazing and attractive you are, even without the accessories.</a:t>
            </a:r>
            <a:endParaRPr lang="en-US" dirty="0"/>
          </a:p>
        </p:txBody>
      </p:sp>
      <p:sp>
        <p:nvSpPr>
          <p:cNvPr id="4" name="Slide Number Placeholder 3"/>
          <p:cNvSpPr>
            <a:spLocks noGrp="1"/>
          </p:cNvSpPr>
          <p:nvPr>
            <p:ph type="sldNum" sz="quarter" idx="5"/>
          </p:nvPr>
        </p:nvSpPr>
        <p:spPr/>
        <p:txBody>
          <a:bodyPr/>
          <a:lstStyle/>
          <a:p>
            <a:fld id="{C8D3C659-A7F7-40FF-A8B2-6136C3C034ED}" type="slidenum">
              <a:rPr lang="en-US" smtClean="0"/>
              <a:t>8</a:t>
            </a:fld>
            <a:endParaRPr lang="en-US"/>
          </a:p>
        </p:txBody>
      </p:sp>
    </p:spTree>
    <p:extLst>
      <p:ext uri="{BB962C8B-B14F-4D97-AF65-F5344CB8AC3E}">
        <p14:creationId xmlns:p14="http://schemas.microsoft.com/office/powerpoint/2010/main" val="417996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Self-esteem check up activity</a:t>
            </a:r>
          </a:p>
          <a:p>
            <a:endParaRPr lang="en-US" dirty="0"/>
          </a:p>
          <a:p>
            <a:r>
              <a:rPr lang="en-US" dirty="0"/>
              <a:t>Share personal story- How I saw myself; the need to fit in</a:t>
            </a:r>
          </a:p>
          <a:p>
            <a:endParaRPr lang="en-US" dirty="0"/>
          </a:p>
        </p:txBody>
      </p:sp>
      <p:sp>
        <p:nvSpPr>
          <p:cNvPr id="4" name="Slide Number Placeholder 3"/>
          <p:cNvSpPr>
            <a:spLocks noGrp="1"/>
          </p:cNvSpPr>
          <p:nvPr>
            <p:ph type="sldNum" sz="quarter" idx="5"/>
          </p:nvPr>
        </p:nvSpPr>
        <p:spPr/>
        <p:txBody>
          <a:bodyPr/>
          <a:lstStyle/>
          <a:p>
            <a:fld id="{C8D3C659-A7F7-40FF-A8B2-6136C3C034ED}" type="slidenum">
              <a:rPr lang="en-US" smtClean="0"/>
              <a:t>9</a:t>
            </a:fld>
            <a:endParaRPr lang="en-US"/>
          </a:p>
        </p:txBody>
      </p:sp>
    </p:spTree>
    <p:extLst>
      <p:ext uri="{BB962C8B-B14F-4D97-AF65-F5344CB8AC3E}">
        <p14:creationId xmlns:p14="http://schemas.microsoft.com/office/powerpoint/2010/main" val="1317408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A429C73-32CE-48A3-8872-0249555A56AA}" type="datetimeFigureOut">
              <a:rPr lang="en-US" smtClean="0"/>
              <a:t>5/18/2023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5D57A9D-526A-4E7A-ACA8-7ACB126BCD0E}"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1758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29C73-32CE-48A3-8872-0249555A56A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205619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29C73-32CE-48A3-8872-0249555A56A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25814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29C73-32CE-48A3-8872-0249555A56A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7A9D-526A-4E7A-ACA8-7ACB126BCD0E}"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8450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29C73-32CE-48A3-8872-0249555A56A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79597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429C73-32CE-48A3-8872-0249555A56AA}"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648676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429C73-32CE-48A3-8872-0249555A56AA}"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25754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29C73-32CE-48A3-8872-0249555A56AA}"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71992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29C73-32CE-48A3-8872-0249555A56AA}"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85367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29C73-32CE-48A3-8872-0249555A56AA}"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186090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29C73-32CE-48A3-8872-0249555A56AA}"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271853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429C73-32CE-48A3-8872-0249555A56A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174298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429C73-32CE-48A3-8872-0249555A56AA}"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232994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429C73-32CE-48A3-8872-0249555A56AA}"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185254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29C73-32CE-48A3-8872-0249555A56AA}"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246030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29C73-32CE-48A3-8872-0249555A56A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424225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29C73-32CE-48A3-8872-0249555A56A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7A9D-526A-4E7A-ACA8-7ACB126BCD0E}" type="slidenum">
              <a:rPr lang="en-US" smtClean="0"/>
              <a:t>‹#›</a:t>
            </a:fld>
            <a:endParaRPr lang="en-US"/>
          </a:p>
        </p:txBody>
      </p:sp>
    </p:spTree>
    <p:extLst>
      <p:ext uri="{BB962C8B-B14F-4D97-AF65-F5344CB8AC3E}">
        <p14:creationId xmlns:p14="http://schemas.microsoft.com/office/powerpoint/2010/main" val="226555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A429C73-32CE-48A3-8872-0249555A56AA}" type="datetimeFigureOut">
              <a:rPr lang="en-US" smtClean="0"/>
              <a:t>5/18/2023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5D57A9D-526A-4E7A-ACA8-7ACB126BCD0E}" type="slidenum">
              <a:rPr lang="en-US" smtClean="0"/>
              <a:t>‹#›</a:t>
            </a:fld>
            <a:endParaRPr lang="en-US"/>
          </a:p>
        </p:txBody>
      </p:sp>
    </p:spTree>
    <p:extLst>
      <p:ext uri="{BB962C8B-B14F-4D97-AF65-F5344CB8AC3E}">
        <p14:creationId xmlns:p14="http://schemas.microsoft.com/office/powerpoint/2010/main" val="95853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lgVO7XAFs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tel:2812383079"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mailto:bhsdept@fbctx.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ortbendcountytx.gov/government/departments/behavioral-health-servi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samhsa.gov/" TargetMode="External"/><Relationship Id="rId5" Type="http://schemas.openxmlformats.org/officeDocument/2006/relationships/hyperlink" Target="https://namigreaterhouston.org/resources/" TargetMode="External"/><Relationship Id="rId4" Type="http://schemas.openxmlformats.org/officeDocument/2006/relationships/hyperlink" Target="http://www.mhahouston.org/about-mha-our-miss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nd/3.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myjourneywithdepression.wordpress.com/2012/12/01/why-i-write-about-my-mental-health/" TargetMode="External"/><Relationship Id="rId5" Type="http://schemas.openxmlformats.org/officeDocument/2006/relationships/image" Target="../media/image5.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F1B6-0E28-413A-BCFA-E6FD5E18A5AE}"/>
              </a:ext>
            </a:extLst>
          </p:cNvPr>
          <p:cNvSpPr>
            <a:spLocks noGrp="1"/>
          </p:cNvSpPr>
          <p:nvPr>
            <p:ph type="ctrTitle"/>
          </p:nvPr>
        </p:nvSpPr>
        <p:spPr/>
        <p:txBody>
          <a:bodyPr>
            <a:normAutofit fontScale="90000"/>
          </a:bodyPr>
          <a:lstStyle/>
          <a:p>
            <a:r>
              <a:rPr lang="en-US" dirty="0"/>
              <a:t>The Impact of Mental Health on relationships</a:t>
            </a:r>
          </a:p>
        </p:txBody>
      </p:sp>
      <p:sp>
        <p:nvSpPr>
          <p:cNvPr id="3" name="Subtitle 2">
            <a:extLst>
              <a:ext uri="{FF2B5EF4-FFF2-40B4-BE49-F238E27FC236}">
                <a16:creationId xmlns:a16="http://schemas.microsoft.com/office/drawing/2014/main" id="{3D5D9D48-41C8-419E-A929-4D1EA620AB1E}"/>
              </a:ext>
            </a:extLst>
          </p:cNvPr>
          <p:cNvSpPr>
            <a:spLocks noGrp="1"/>
          </p:cNvSpPr>
          <p:nvPr>
            <p:ph type="subTitle" idx="1"/>
          </p:nvPr>
        </p:nvSpPr>
        <p:spPr>
          <a:xfrm rot="21420000">
            <a:off x="934503" y="3327542"/>
            <a:ext cx="9755187" cy="1111753"/>
          </a:xfrm>
        </p:spPr>
        <p:txBody>
          <a:bodyPr/>
          <a:lstStyle/>
          <a:p>
            <a:r>
              <a:rPr lang="en-US" dirty="0"/>
              <a:t>Michael Dangerfield, M.A., M.Ed., LPC, NCC</a:t>
            </a:r>
          </a:p>
          <a:p>
            <a:r>
              <a:rPr lang="en-US" dirty="0"/>
              <a:t>Fort bend county behavioral health services</a:t>
            </a:r>
          </a:p>
          <a:p>
            <a:r>
              <a:rPr lang="en-US" dirty="0"/>
              <a:t>BHS Manager</a:t>
            </a:r>
          </a:p>
          <a:p>
            <a:r>
              <a:rPr lang="en-US" dirty="0" smtClean="0"/>
              <a:t>5/16/2023</a:t>
            </a:r>
            <a:endParaRPr lang="en-US" dirty="0"/>
          </a:p>
          <a:p>
            <a:r>
              <a:rPr lang="en-US" dirty="0"/>
              <a:t> </a:t>
            </a:r>
          </a:p>
          <a:p>
            <a:endParaRPr lang="en-US" dirty="0"/>
          </a:p>
        </p:txBody>
      </p:sp>
      <p:pic>
        <p:nvPicPr>
          <p:cNvPr id="8" name="Picture 7"/>
          <p:cNvPicPr>
            <a:picLocks noChangeAspect="1"/>
          </p:cNvPicPr>
          <p:nvPr/>
        </p:nvPicPr>
        <p:blipFill>
          <a:blip r:embed="rId3"/>
          <a:stretch>
            <a:fillRect/>
          </a:stretch>
        </p:blipFill>
        <p:spPr>
          <a:xfrm>
            <a:off x="349135" y="4898902"/>
            <a:ext cx="1285529" cy="1296806"/>
          </a:xfrm>
          <a:prstGeom prst="rect">
            <a:avLst/>
          </a:prstGeom>
        </p:spPr>
      </p:pic>
    </p:spTree>
    <p:extLst>
      <p:ext uri="{BB962C8B-B14F-4D97-AF65-F5344CB8AC3E}">
        <p14:creationId xmlns:p14="http://schemas.microsoft.com/office/powerpoint/2010/main" val="648019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Unhealthy relations cannot produce healthy relationships.</a:t>
            </a:r>
          </a:p>
        </p:txBody>
      </p:sp>
      <p:sp>
        <p:nvSpPr>
          <p:cNvPr id="7" name="Text Placeholder 6"/>
          <p:cNvSpPr>
            <a:spLocks noGrp="1"/>
          </p:cNvSpPr>
          <p:nvPr>
            <p:ph type="body" sz="half" idx="13"/>
          </p:nvPr>
        </p:nvSpPr>
        <p:spPr/>
        <p:txBody>
          <a:bodyPr/>
          <a:lstStyle/>
          <a:p>
            <a:r>
              <a:rPr lang="en-US" dirty="0"/>
              <a:t>Michael Dangerfield</a:t>
            </a:r>
          </a:p>
        </p:txBody>
      </p:sp>
      <p:sp>
        <p:nvSpPr>
          <p:cNvPr id="2" name="TextBox 1">
            <a:extLst>
              <a:ext uri="{FF2B5EF4-FFF2-40B4-BE49-F238E27FC236}">
                <a16:creationId xmlns:a16="http://schemas.microsoft.com/office/drawing/2014/main" id="{662004D5-FA20-995E-2114-2F5ABBEF4A95}"/>
              </a:ext>
            </a:extLst>
          </p:cNvPr>
          <p:cNvSpPr txBox="1"/>
          <p:nvPr/>
        </p:nvSpPr>
        <p:spPr>
          <a:xfrm>
            <a:off x="4042611" y="4679636"/>
            <a:ext cx="3224463" cy="377768"/>
          </a:xfrm>
          <a:prstGeom prst="rect">
            <a:avLst/>
          </a:prstGeom>
          <a:noFill/>
        </p:spPr>
        <p:txBody>
          <a:bodyPr wrap="square" rtlCol="0">
            <a:spAutoFit/>
          </a:bodyPr>
          <a:lstStyle/>
          <a:p>
            <a:r>
              <a:rPr lang="en-US" dirty="0">
                <a:hlinkClick r:id="rId3"/>
              </a:rPr>
              <a:t>13 Reasons Why S.3 Ep.8 - Letter</a:t>
            </a:r>
            <a:endParaRPr lang="en-US" dirty="0"/>
          </a:p>
        </p:txBody>
      </p:sp>
    </p:spTree>
    <p:extLst>
      <p:ext uri="{BB962C8B-B14F-4D97-AF65-F5344CB8AC3E}">
        <p14:creationId xmlns:p14="http://schemas.microsoft.com/office/powerpoint/2010/main" val="1751265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Children who </a:t>
            </a:r>
            <a:r>
              <a:rPr lang="en-US" dirty="0" smtClean="0"/>
              <a:t>lack Healthy </a:t>
            </a:r>
            <a:r>
              <a:rPr lang="en-US" dirty="0"/>
              <a:t>parental guidance and are forced to assume adult responsibilities too soon Can easily become parents who fail to provide </a:t>
            </a:r>
            <a:r>
              <a:rPr lang="en-US" dirty="0" smtClean="0"/>
              <a:t>Healthy parental </a:t>
            </a:r>
            <a:r>
              <a:rPr lang="en-US" dirty="0"/>
              <a:t>guidance…</a:t>
            </a:r>
          </a:p>
        </p:txBody>
      </p:sp>
      <p:sp>
        <p:nvSpPr>
          <p:cNvPr id="7" name="Text Placeholder 6"/>
          <p:cNvSpPr>
            <a:spLocks noGrp="1"/>
          </p:cNvSpPr>
          <p:nvPr>
            <p:ph type="body" sz="half" idx="13"/>
          </p:nvPr>
        </p:nvSpPr>
        <p:spPr/>
        <p:txBody>
          <a:bodyPr/>
          <a:lstStyle/>
          <a:p>
            <a:r>
              <a:rPr lang="en-US" dirty="0"/>
              <a:t>Michael Dangerfield</a:t>
            </a:r>
          </a:p>
        </p:txBody>
      </p:sp>
    </p:spTree>
    <p:extLst>
      <p:ext uri="{BB962C8B-B14F-4D97-AF65-F5344CB8AC3E}">
        <p14:creationId xmlns:p14="http://schemas.microsoft.com/office/powerpoint/2010/main" val="3445614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9C2BC6-1675-3C95-1A56-F259E3EBA64C}"/>
              </a:ext>
            </a:extLst>
          </p:cNvPr>
          <p:cNvSpPr>
            <a:spLocks noGrp="1"/>
          </p:cNvSpPr>
          <p:nvPr>
            <p:ph type="title"/>
          </p:nvPr>
        </p:nvSpPr>
        <p:spPr>
          <a:xfrm>
            <a:off x="609422" y="1634347"/>
            <a:ext cx="4179146" cy="2107473"/>
          </a:xfrm>
        </p:spPr>
        <p:txBody>
          <a:bodyPr>
            <a:normAutofit/>
          </a:bodyPr>
          <a:lstStyle/>
          <a:p>
            <a:r>
              <a:rPr lang="en-US" sz="4000" dirty="0"/>
              <a:t>Mental health Challenges and The workplace</a:t>
            </a:r>
          </a:p>
        </p:txBody>
      </p:sp>
      <p:pic>
        <p:nvPicPr>
          <p:cNvPr id="15" name="Content Placeholder 14" descr="Laptop computer covered in sticky notes">
            <a:extLst>
              <a:ext uri="{FF2B5EF4-FFF2-40B4-BE49-F238E27FC236}">
                <a16:creationId xmlns:a16="http://schemas.microsoft.com/office/drawing/2014/main" id="{BDA805AB-E328-380D-84D2-66BE3D880648}"/>
              </a:ext>
            </a:extLst>
          </p:cNvPr>
          <p:cNvPicPr>
            <a:picLocks noGrp="1" noChangeAspect="1"/>
          </p:cNvPicPr>
          <p:nvPr>
            <p:ph sz="quarter" idx="13"/>
          </p:nvPr>
        </p:nvPicPr>
        <p:blipFill>
          <a:blip r:embed="rId3" cstate="hqprint">
            <a:extLst>
              <a:ext uri="{28A0092B-C50C-407E-A947-70E740481C1C}">
                <a14:useLocalDpi xmlns:a14="http://schemas.microsoft.com/office/drawing/2010/main" val="0"/>
              </a:ext>
            </a:extLst>
          </a:blip>
          <a:stretch>
            <a:fillRect/>
          </a:stretch>
        </p:blipFill>
        <p:spPr>
          <a:xfrm>
            <a:off x="5046663" y="1017394"/>
            <a:ext cx="6034087" cy="4026287"/>
          </a:xfrm>
        </p:spPr>
      </p:pic>
    </p:spTree>
    <p:extLst>
      <p:ext uri="{BB962C8B-B14F-4D97-AF65-F5344CB8AC3E}">
        <p14:creationId xmlns:p14="http://schemas.microsoft.com/office/powerpoint/2010/main" val="1271461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extra energy </a:t>
            </a:r>
            <a:r>
              <a:rPr lang="en-US" dirty="0"/>
              <a:t>you expend to get others to Validate you, use it to </a:t>
            </a:r>
            <a:r>
              <a:rPr lang="en-US" dirty="0" smtClean="0"/>
              <a:t>accept and better </a:t>
            </a:r>
            <a:r>
              <a:rPr lang="en-US" dirty="0"/>
              <a:t>yourself.</a:t>
            </a:r>
          </a:p>
        </p:txBody>
      </p:sp>
      <p:sp>
        <p:nvSpPr>
          <p:cNvPr id="7" name="Text Placeholder 6"/>
          <p:cNvSpPr>
            <a:spLocks noGrp="1"/>
          </p:cNvSpPr>
          <p:nvPr>
            <p:ph type="body" sz="half" idx="13"/>
          </p:nvPr>
        </p:nvSpPr>
        <p:spPr/>
        <p:txBody>
          <a:bodyPr/>
          <a:lstStyle/>
          <a:p>
            <a:r>
              <a:rPr lang="en-US" dirty="0"/>
              <a:t>Michael Dangerfield</a:t>
            </a:r>
          </a:p>
        </p:txBody>
      </p:sp>
    </p:spTree>
    <p:extLst>
      <p:ext uri="{BB962C8B-B14F-4D97-AF65-F5344CB8AC3E}">
        <p14:creationId xmlns:p14="http://schemas.microsoft.com/office/powerpoint/2010/main" val="1249753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3CD781F-F935-4310-9C70-32C9B03A15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Group 15">
            <a:extLst>
              <a:ext uri="{FF2B5EF4-FFF2-40B4-BE49-F238E27FC236}">
                <a16:creationId xmlns:a16="http://schemas.microsoft.com/office/drawing/2014/main" id="{E389415A-F11F-49E4-B0C5-CF7FF9CE8E0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7" name="Rectangle 16">
              <a:extLst>
                <a:ext uri="{FF2B5EF4-FFF2-40B4-BE49-F238E27FC236}">
                  <a16:creationId xmlns:a16="http://schemas.microsoft.com/office/drawing/2014/main" id="{91A09D7C-72C0-44A7-95A9-038C62939D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8" name="Freeform 11">
              <a:extLst>
                <a:ext uri="{FF2B5EF4-FFF2-40B4-BE49-F238E27FC236}">
                  <a16:creationId xmlns:a16="http://schemas.microsoft.com/office/drawing/2014/main" id="{9B1A95B7-C468-4483-B6EA-858374AB57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Rectangle 18">
              <a:extLst>
                <a:ext uri="{FF2B5EF4-FFF2-40B4-BE49-F238E27FC236}">
                  <a16:creationId xmlns:a16="http://schemas.microsoft.com/office/drawing/2014/main" id="{2D68F968-C120-4C1E-B281-A62213BD21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1" name="Picture 20">
            <a:extLst>
              <a:ext uri="{FF2B5EF4-FFF2-40B4-BE49-F238E27FC236}">
                <a16:creationId xmlns:a16="http://schemas.microsoft.com/office/drawing/2014/main" id="{1BCAD38B-5F61-4FEB-A1D1-5FC0D666D27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C04E869F-EBC2-416E-8FB7-4F6A45F66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9" name="Content Placeholder 8" descr="Woman leaning on man's shoulder">
            <a:extLst>
              <a:ext uri="{FF2B5EF4-FFF2-40B4-BE49-F238E27FC236}">
                <a16:creationId xmlns:a16="http://schemas.microsoft.com/office/drawing/2014/main" id="{1E1FB11C-3007-9C15-AFA3-A3F1C05E0EA6}"/>
              </a:ext>
            </a:extLst>
          </p:cNvPr>
          <p:cNvPicPr>
            <a:picLocks noGrp="1" noChangeAspect="1"/>
          </p:cNvPicPr>
          <p:nvPr>
            <p:ph sz="quarter" idx="13"/>
          </p:nvPr>
        </p:nvPicPr>
        <p:blipFill rotWithShape="1">
          <a:blip r:embed="rId5">
            <a:alphaModFix amt="43000"/>
            <a:extLst>
              <a:ext uri="{28A0092B-C50C-407E-A947-70E740481C1C}">
                <a14:useLocalDpi xmlns:a14="http://schemas.microsoft.com/office/drawing/2010/main" val="0"/>
              </a:ext>
            </a:extLst>
          </a:blip>
          <a:srcRect b="17875"/>
          <a:stretch/>
        </p:blipFill>
        <p:spPr>
          <a:xfrm>
            <a:off x="20" y="10"/>
            <a:ext cx="11734780" cy="6408728"/>
          </a:xfrm>
          <a:prstGeom prst="rect">
            <a:avLst/>
          </a:prstGeom>
          <a:ln>
            <a:noFill/>
          </a:ln>
        </p:spPr>
      </p:pic>
      <p:sp>
        <p:nvSpPr>
          <p:cNvPr id="25" name="Freeform 9">
            <a:extLst>
              <a:ext uri="{FF2B5EF4-FFF2-40B4-BE49-F238E27FC236}">
                <a16:creationId xmlns:a16="http://schemas.microsoft.com/office/drawing/2014/main" id="{7D1C9B27-27B9-4E9E-82C8-6F9B7D12B8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 name="Title 4">
            <a:extLst>
              <a:ext uri="{FF2B5EF4-FFF2-40B4-BE49-F238E27FC236}">
                <a16:creationId xmlns:a16="http://schemas.microsoft.com/office/drawing/2014/main" id="{4EDF9CB0-A5D3-D148-D937-EA628E767F6B}"/>
              </a:ext>
            </a:extLst>
          </p:cNvPr>
          <p:cNvSpPr>
            <a:spLocks noGrp="1"/>
          </p:cNvSpPr>
          <p:nvPr>
            <p:ph type="title"/>
          </p:nvPr>
        </p:nvSpPr>
        <p:spPr>
          <a:xfrm>
            <a:off x="685801" y="685800"/>
            <a:ext cx="10396882" cy="1151965"/>
          </a:xfrm>
        </p:spPr>
        <p:txBody>
          <a:bodyPr vert="horz" lIns="91440" tIns="45720" rIns="91440" bIns="45720" rtlCol="0" anchor="ctr">
            <a:normAutofit fontScale="90000"/>
          </a:bodyPr>
          <a:lstStyle/>
          <a:p>
            <a:pPr algn="ctr"/>
            <a:r>
              <a:rPr lang="en-US" dirty="0"/>
              <a:t>Mental health and romantic relationships</a:t>
            </a:r>
          </a:p>
        </p:txBody>
      </p:sp>
      <p:sp>
        <p:nvSpPr>
          <p:cNvPr id="7" name="Content Placeholder 6">
            <a:extLst>
              <a:ext uri="{FF2B5EF4-FFF2-40B4-BE49-F238E27FC236}">
                <a16:creationId xmlns:a16="http://schemas.microsoft.com/office/drawing/2014/main" id="{E5B88136-9364-2E6F-2FF4-A7A5C58D951C}"/>
              </a:ext>
            </a:extLst>
          </p:cNvPr>
          <p:cNvSpPr>
            <a:spLocks noGrp="1"/>
          </p:cNvSpPr>
          <p:nvPr>
            <p:ph sz="quarter" idx="14"/>
          </p:nvPr>
        </p:nvSpPr>
        <p:spPr>
          <a:xfrm>
            <a:off x="685800" y="2523555"/>
            <a:ext cx="10394707" cy="3430678"/>
          </a:xfrm>
        </p:spPr>
        <p:txBody>
          <a:bodyPr vert="horz" lIns="91440" tIns="45720" rIns="91440" bIns="45720" rtlCol="0" anchor="ctr">
            <a:normAutofit fontScale="92500" lnSpcReduction="20000"/>
          </a:bodyPr>
          <a:lstStyle/>
          <a:p>
            <a:pPr marL="0" indent="0">
              <a:buNone/>
            </a:pPr>
            <a:r>
              <a:rPr lang="en-US" dirty="0" smtClean="0"/>
              <a:t>Our </a:t>
            </a:r>
            <a:r>
              <a:rPr lang="en-US" u="sng" dirty="0" smtClean="0"/>
              <a:t>unaddressed </a:t>
            </a:r>
            <a:r>
              <a:rPr lang="en-US" dirty="0" smtClean="0"/>
              <a:t>mental health Challenges:</a:t>
            </a:r>
          </a:p>
          <a:p>
            <a:r>
              <a:rPr lang="en-US" dirty="0" smtClean="0"/>
              <a:t>Can draw us toward unhealthy </a:t>
            </a:r>
          </a:p>
          <a:p>
            <a:r>
              <a:rPr lang="en-US" dirty="0" smtClean="0"/>
              <a:t>can make us feel lethargic, lack energy and motivation </a:t>
            </a:r>
            <a:endParaRPr lang="en-US" dirty="0"/>
          </a:p>
          <a:p>
            <a:r>
              <a:rPr lang="en-US" dirty="0" smtClean="0"/>
              <a:t>Cause us to have trust issues</a:t>
            </a:r>
          </a:p>
          <a:p>
            <a:r>
              <a:rPr lang="en-US" dirty="0" smtClean="0"/>
              <a:t>Hinder us from being present and empathetic</a:t>
            </a:r>
          </a:p>
          <a:p>
            <a:r>
              <a:rPr lang="en-US" dirty="0" smtClean="0"/>
              <a:t>Generate feelings of anxiety</a:t>
            </a:r>
          </a:p>
          <a:p>
            <a:r>
              <a:rPr lang="en-US" dirty="0" smtClean="0"/>
              <a:t>Overwhelm us</a:t>
            </a:r>
          </a:p>
          <a:p>
            <a:r>
              <a:rPr lang="en-US" dirty="0" smtClean="0"/>
              <a:t>Lead us to withdraw/isolate</a:t>
            </a:r>
          </a:p>
          <a:p>
            <a:endParaRPr lang="en-US" dirty="0" smtClean="0"/>
          </a:p>
          <a:p>
            <a:endParaRPr lang="en-US" dirty="0"/>
          </a:p>
        </p:txBody>
      </p:sp>
      <p:sp>
        <p:nvSpPr>
          <p:cNvPr id="27" name="Rectangle 26">
            <a:extLst>
              <a:ext uri="{FF2B5EF4-FFF2-40B4-BE49-F238E27FC236}">
                <a16:creationId xmlns:a16="http://schemas.microsoft.com/office/drawing/2014/main" id="{7E9AE32D-417D-4951-BD6D-383A7A5E60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63433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is a simple process. Hidden agendas and assumptions make communication complicated. </a:t>
            </a:r>
          </a:p>
        </p:txBody>
      </p:sp>
      <p:sp>
        <p:nvSpPr>
          <p:cNvPr id="7" name="Text Placeholder 6"/>
          <p:cNvSpPr>
            <a:spLocks noGrp="1"/>
          </p:cNvSpPr>
          <p:nvPr>
            <p:ph type="body" sz="half" idx="13"/>
          </p:nvPr>
        </p:nvSpPr>
        <p:spPr/>
        <p:txBody>
          <a:bodyPr/>
          <a:lstStyle/>
          <a:p>
            <a:r>
              <a:rPr lang="en-US" dirty="0"/>
              <a:t>Michael Dangerfield</a:t>
            </a:r>
          </a:p>
        </p:txBody>
      </p:sp>
    </p:spTree>
    <p:extLst>
      <p:ext uri="{BB962C8B-B14F-4D97-AF65-F5344CB8AC3E}">
        <p14:creationId xmlns:p14="http://schemas.microsoft.com/office/powerpoint/2010/main" val="1075234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3643" y="687738"/>
            <a:ext cx="4126860" cy="1050372"/>
          </a:xfrm>
        </p:spPr>
        <p:txBody>
          <a:bodyPr>
            <a:normAutofit fontScale="90000"/>
          </a:bodyPr>
          <a:lstStyle/>
          <a:p>
            <a:r>
              <a:rPr lang="en-US" dirty="0" smtClean="0"/>
              <a:t>communication is key</a:t>
            </a:r>
            <a:endParaRPr lang="en-US" dirty="0"/>
          </a:p>
        </p:txBody>
      </p:sp>
      <p:pic>
        <p:nvPicPr>
          <p:cNvPr id="8" name="Content Placeholder 7" descr="Nonverbal Communication 1 Free Stock Photo - Public Domain Pictures"/>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34769" y="1425575"/>
            <a:ext cx="5857875" cy="3209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 Placeholder 5"/>
          <p:cNvSpPr>
            <a:spLocks noGrp="1"/>
          </p:cNvSpPr>
          <p:nvPr>
            <p:ph type="body" sz="half" idx="2"/>
          </p:nvPr>
        </p:nvSpPr>
        <p:spPr>
          <a:xfrm>
            <a:off x="693642" y="2041155"/>
            <a:ext cx="4126861" cy="2594345"/>
          </a:xfrm>
        </p:spPr>
        <p:txBody>
          <a:bodyPr>
            <a:normAutofit/>
          </a:bodyPr>
          <a:lstStyle/>
          <a:p>
            <a:r>
              <a:rPr lang="en-US" sz="2000" u="sng" dirty="0" smtClean="0"/>
              <a:t>4 Step </a:t>
            </a:r>
            <a:r>
              <a:rPr lang="en-US" sz="2000" dirty="0" smtClean="0"/>
              <a:t>Communication Process</a:t>
            </a:r>
          </a:p>
          <a:p>
            <a:pPr marL="342900" indent="-342900" algn="l">
              <a:buAutoNum type="arabicPeriod"/>
            </a:pPr>
            <a:r>
              <a:rPr lang="en-US" dirty="0" smtClean="0"/>
              <a:t>Paraphrase/Reflect</a:t>
            </a:r>
          </a:p>
          <a:p>
            <a:pPr marL="342900" indent="-342900" algn="l">
              <a:buAutoNum type="arabicPeriod"/>
            </a:pPr>
            <a:r>
              <a:rPr lang="en-US" dirty="0" smtClean="0"/>
              <a:t>Validate</a:t>
            </a:r>
          </a:p>
          <a:p>
            <a:pPr marL="342900" indent="-342900" algn="l">
              <a:buAutoNum type="arabicPeriod"/>
            </a:pPr>
            <a:r>
              <a:rPr lang="en-US" dirty="0" smtClean="0"/>
              <a:t>Empathize</a:t>
            </a:r>
          </a:p>
          <a:p>
            <a:pPr marL="342900" indent="-342900" algn="l">
              <a:buAutoNum type="arabicPeriod"/>
            </a:pPr>
            <a:r>
              <a:rPr lang="en-US" dirty="0" smtClean="0"/>
              <a:t>Problem solve</a:t>
            </a:r>
          </a:p>
          <a:p>
            <a:pPr marL="342900" indent="-342900">
              <a:buAutoNum type="arabicPeriod"/>
            </a:pPr>
            <a:endParaRPr lang="en-US" dirty="0"/>
          </a:p>
        </p:txBody>
      </p:sp>
    </p:spTree>
    <p:extLst>
      <p:ext uri="{BB962C8B-B14F-4D97-AF65-F5344CB8AC3E}">
        <p14:creationId xmlns:p14="http://schemas.microsoft.com/office/powerpoint/2010/main" val="2306136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A1363-1334-4BC4-87B0-C80CADD38ECD}"/>
              </a:ext>
            </a:extLst>
          </p:cNvPr>
          <p:cNvSpPr>
            <a:spLocks noGrp="1"/>
          </p:cNvSpPr>
          <p:nvPr>
            <p:ph type="title"/>
          </p:nvPr>
        </p:nvSpPr>
        <p:spPr>
          <a:xfrm>
            <a:off x="685801" y="819150"/>
            <a:ext cx="10396882" cy="4295775"/>
          </a:xfrm>
        </p:spPr>
        <p:txBody>
          <a:bodyPr>
            <a:normAutofit/>
          </a:bodyPr>
          <a:lstStyle/>
          <a:p>
            <a:pPr algn="ctr"/>
            <a:r>
              <a:rPr lang="en-US" sz="4400" dirty="0"/>
              <a:t>Questions</a:t>
            </a:r>
            <a:r>
              <a:rPr lang="en-US" sz="4400" dirty="0" smtClean="0"/>
              <a:t>??</a:t>
            </a:r>
            <a:r>
              <a:rPr lang="en-US" dirty="0"/>
              <a:t/>
            </a:r>
            <a:br>
              <a:rPr lang="en-US" dirty="0"/>
            </a:br>
            <a:r>
              <a:rPr lang="en-US" dirty="0" smtClean="0"/>
              <a:t/>
            </a:r>
            <a:br>
              <a:rPr lang="en-US" dirty="0" smtClean="0"/>
            </a:br>
            <a:r>
              <a:rPr lang="en-US" sz="4000" dirty="0" smtClean="0"/>
              <a:t>Reach out to the </a:t>
            </a:r>
            <a:br>
              <a:rPr lang="en-US" sz="4000" dirty="0" smtClean="0"/>
            </a:br>
            <a:r>
              <a:rPr lang="en-US" sz="4000" dirty="0" smtClean="0"/>
              <a:t>Behavioral health services (BHS) department</a:t>
            </a:r>
            <a:br>
              <a:rPr lang="en-US" sz="4000" dirty="0" smtClean="0"/>
            </a:br>
            <a:r>
              <a:rPr lang="en-US" sz="4000" dirty="0" smtClean="0"/>
              <a:t/>
            </a:r>
            <a:br>
              <a:rPr lang="en-US" sz="4000" dirty="0" smtClean="0"/>
            </a:br>
            <a:r>
              <a:rPr lang="en-US" sz="2000" b="1" dirty="0" smtClean="0"/>
              <a:t>Phone</a:t>
            </a:r>
            <a:r>
              <a:rPr lang="en-US" sz="2000" b="1" dirty="0"/>
              <a:t>: </a:t>
            </a:r>
            <a:r>
              <a:rPr lang="en-US" sz="2000" u="sng" dirty="0">
                <a:hlinkClick r:id="rId3"/>
              </a:rPr>
              <a:t>281-238-3079</a:t>
            </a:r>
            <a:r>
              <a:rPr lang="en-US" sz="2000" dirty="0"/>
              <a:t/>
            </a:r>
            <a:br>
              <a:rPr lang="en-US" sz="2000" dirty="0"/>
            </a:br>
            <a:r>
              <a:rPr lang="en-US" sz="2000" b="1" dirty="0" smtClean="0"/>
              <a:t>Email</a:t>
            </a:r>
            <a:r>
              <a:rPr lang="en-US" sz="2000" b="1" dirty="0"/>
              <a:t>: </a:t>
            </a:r>
            <a:r>
              <a:rPr lang="en-US" sz="2000" u="sng" dirty="0">
                <a:hlinkClick r:id="rId4" tooltip="bhsdept@fbctx.gov"/>
              </a:rPr>
              <a:t>bhsdept@fbctx.gov</a:t>
            </a:r>
            <a:r>
              <a:rPr lang="en-US" sz="2000" dirty="0"/>
              <a:t/>
            </a:r>
            <a:br>
              <a:rPr lang="en-US" sz="2000" dirty="0"/>
            </a:br>
            <a:r>
              <a:rPr lang="en-US" sz="2000" b="1" dirty="0"/>
              <a:t>Address: </a:t>
            </a:r>
            <a:r>
              <a:rPr lang="en-US" sz="2000" dirty="0"/>
              <a:t>1517 Eugene Heimann Circle, Suite 400, Richmond, Texas 77469</a:t>
            </a:r>
            <a:br>
              <a:rPr lang="en-US" sz="2000" dirty="0"/>
            </a:br>
            <a:r>
              <a:rPr lang="en-US" sz="2000" b="1" dirty="0"/>
              <a:t>Mailing Address: </a:t>
            </a:r>
            <a:r>
              <a:rPr lang="en-US" sz="2000" dirty="0"/>
              <a:t>301 Jackson St., Richmond, Texas 77469</a:t>
            </a:r>
          </a:p>
        </p:txBody>
      </p:sp>
    </p:spTree>
    <p:extLst>
      <p:ext uri="{BB962C8B-B14F-4D97-AF65-F5344CB8AC3E}">
        <p14:creationId xmlns:p14="http://schemas.microsoft.com/office/powerpoint/2010/main" val="2432667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95D9-37E4-443A-8CF5-4FDA7D6E8E72}"/>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83B10BA7-13D5-4F2B-A101-FF4EF291F494}"/>
              </a:ext>
            </a:extLst>
          </p:cNvPr>
          <p:cNvSpPr>
            <a:spLocks noGrp="1"/>
          </p:cNvSpPr>
          <p:nvPr>
            <p:ph sz="quarter" idx="13"/>
          </p:nvPr>
        </p:nvSpPr>
        <p:spPr>
          <a:xfrm>
            <a:off x="685800" y="1666876"/>
            <a:ext cx="10394707" cy="3707710"/>
          </a:xfrm>
        </p:spPr>
        <p:txBody>
          <a:bodyPr>
            <a:normAutofit fontScale="92500" lnSpcReduction="20000"/>
          </a:bodyPr>
          <a:lstStyle/>
          <a:p>
            <a:endParaRPr lang="en-US" dirty="0"/>
          </a:p>
          <a:p>
            <a:r>
              <a:rPr lang="en-US" sz="2200" dirty="0"/>
              <a:t>Fort bend county behavioral health services: </a:t>
            </a:r>
            <a:r>
              <a:rPr lang="en-US" sz="2200" u="sng" dirty="0">
                <a:hlinkClick r:id="rId3"/>
              </a:rPr>
              <a:t>https://www.fortbendcountytx.gov/government/departments/behavioral-health-services</a:t>
            </a:r>
            <a:endParaRPr lang="en-US" sz="2200" u="sng" dirty="0"/>
          </a:p>
          <a:p>
            <a:r>
              <a:rPr lang="en-US" sz="2200" dirty="0"/>
              <a:t>Mental Health America of Greater Houston: </a:t>
            </a:r>
            <a:r>
              <a:rPr lang="en-US" sz="2200" u="sng" dirty="0">
                <a:hlinkClick r:id="rId4"/>
              </a:rPr>
              <a:t>www.mhahouston.org </a:t>
            </a:r>
          </a:p>
          <a:p>
            <a:r>
              <a:rPr lang="en-US" sz="2200" dirty="0"/>
              <a:t>NAMI Greater Houston: </a:t>
            </a:r>
            <a:r>
              <a:rPr lang="en-US" sz="2200" u="sng" dirty="0">
                <a:hlinkClick r:id="rId5"/>
              </a:rPr>
              <a:t>https://namigreaterhouston.org › resources</a:t>
            </a:r>
          </a:p>
          <a:p>
            <a:r>
              <a:rPr lang="en-US" sz="2200" dirty="0"/>
              <a:t>National Suicide Prevention Lifeline: 988</a:t>
            </a:r>
          </a:p>
          <a:p>
            <a:r>
              <a:rPr lang="en-US" sz="2200" dirty="0"/>
              <a:t>SAMHSA - Substance Abuse and Mental Health Services Administration</a:t>
            </a:r>
            <a:r>
              <a:rPr lang="en-US" sz="2200" u="sng" dirty="0">
                <a:hlinkClick r:id="rId6"/>
              </a:rPr>
              <a:t>: https://www.samhsa.gov</a:t>
            </a:r>
          </a:p>
          <a:p>
            <a:endParaRPr lang="en-US" u="sng" dirty="0">
              <a:hlinkClick r:id="rId5"/>
            </a:endParaRPr>
          </a:p>
          <a:p>
            <a:endParaRPr lang="en-US" dirty="0"/>
          </a:p>
        </p:txBody>
      </p:sp>
    </p:spTree>
    <p:extLst>
      <p:ext uri="{BB962C8B-B14F-4D97-AF65-F5344CB8AC3E}">
        <p14:creationId xmlns:p14="http://schemas.microsoft.com/office/powerpoint/2010/main" val="351575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3CD781F-F935-4310-9C70-32C9B03A15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7" name="Group 46">
            <a:extLst>
              <a:ext uri="{FF2B5EF4-FFF2-40B4-BE49-F238E27FC236}">
                <a16:creationId xmlns:a16="http://schemas.microsoft.com/office/drawing/2014/main" id="{E389415A-F11F-49E4-B0C5-CF7FF9CE8E0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48" name="Rectangle 47">
              <a:extLst>
                <a:ext uri="{FF2B5EF4-FFF2-40B4-BE49-F238E27FC236}">
                  <a16:creationId xmlns:a16="http://schemas.microsoft.com/office/drawing/2014/main" id="{91A09D7C-72C0-44A7-95A9-038C62939D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49" name="Freeform 11">
              <a:extLst>
                <a:ext uri="{FF2B5EF4-FFF2-40B4-BE49-F238E27FC236}">
                  <a16:creationId xmlns:a16="http://schemas.microsoft.com/office/drawing/2014/main" id="{9B1A95B7-C468-4483-B6EA-858374AB57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0" name="Rectangle 49">
              <a:extLst>
                <a:ext uri="{FF2B5EF4-FFF2-40B4-BE49-F238E27FC236}">
                  <a16:creationId xmlns:a16="http://schemas.microsoft.com/office/drawing/2014/main" id="{2D68F968-C120-4C1E-B281-A62213BD21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52" name="Picture 51">
            <a:extLst>
              <a:ext uri="{FF2B5EF4-FFF2-40B4-BE49-F238E27FC236}">
                <a16:creationId xmlns:a16="http://schemas.microsoft.com/office/drawing/2014/main" id="{1D7BE49D-A34B-4F25-BC8C-CE9E2B37FAA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4" name="Rectangle 53">
            <a:extLst>
              <a:ext uri="{FF2B5EF4-FFF2-40B4-BE49-F238E27FC236}">
                <a16:creationId xmlns:a16="http://schemas.microsoft.com/office/drawing/2014/main" id="{66DFDEE3-F2F4-48C9-8222-CA273412CD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FA8F35B9-7435-477B-8606-9A0297B7A953}"/>
              </a:ext>
            </a:extLst>
          </p:cNvPr>
          <p:cNvPicPr>
            <a:picLocks noGrp="1" noChangeAspect="1"/>
          </p:cNvPicPr>
          <p:nvPr>
            <p:ph sz="quarter" idx="14"/>
          </p:nvPr>
        </p:nvPicPr>
        <p:blipFill rotWithShape="1">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21668" r="21666" b="-2"/>
          <a:stretch/>
        </p:blipFill>
        <p:spPr>
          <a:xfrm>
            <a:off x="6327849" y="234347"/>
            <a:ext cx="5146360" cy="5903415"/>
          </a:xfrm>
          <a:prstGeom prst="rect">
            <a:avLst/>
          </a:prstGeom>
          <a:ln>
            <a:noFill/>
          </a:ln>
        </p:spPr>
      </p:pic>
      <p:sp>
        <p:nvSpPr>
          <p:cNvPr id="56" name="Freeform 9">
            <a:extLst>
              <a:ext uri="{FF2B5EF4-FFF2-40B4-BE49-F238E27FC236}">
                <a16:creationId xmlns:a16="http://schemas.microsoft.com/office/drawing/2014/main" id="{95A09B00-70D2-4998-8FA5-3A8ED576D9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8" name="Rectangle 57">
            <a:extLst>
              <a:ext uri="{FF2B5EF4-FFF2-40B4-BE49-F238E27FC236}">
                <a16:creationId xmlns:a16="http://schemas.microsoft.com/office/drawing/2014/main" id="{4B5FB9F9-CCF5-4072-83C3-3B45E1409F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F56AFB2-03AF-43D9-8116-CD09B81BE9D5}"/>
              </a:ext>
            </a:extLst>
          </p:cNvPr>
          <p:cNvSpPr>
            <a:spLocks noGrp="1"/>
          </p:cNvSpPr>
          <p:nvPr>
            <p:ph type="title"/>
          </p:nvPr>
        </p:nvSpPr>
        <p:spPr>
          <a:xfrm>
            <a:off x="685799" y="690479"/>
            <a:ext cx="4957275" cy="1146825"/>
          </a:xfrm>
        </p:spPr>
        <p:txBody>
          <a:bodyPr vert="horz" lIns="91440" tIns="45720" rIns="91440" bIns="45720" rtlCol="0" anchor="ctr">
            <a:normAutofit/>
          </a:bodyPr>
          <a:lstStyle/>
          <a:p>
            <a:r>
              <a:rPr lang="en-US" sz="3800">
                <a:solidFill>
                  <a:schemeClr val="bg1"/>
                </a:solidFill>
              </a:rPr>
              <a:t>Mental Health vs. Mental illness</a:t>
            </a:r>
          </a:p>
        </p:txBody>
      </p:sp>
      <p:sp>
        <p:nvSpPr>
          <p:cNvPr id="4" name="Content Placeholder 3">
            <a:extLst>
              <a:ext uri="{FF2B5EF4-FFF2-40B4-BE49-F238E27FC236}">
                <a16:creationId xmlns:a16="http://schemas.microsoft.com/office/drawing/2014/main" id="{DDDAD13F-3428-4E2A-9DC1-CA35C38296D3}"/>
              </a:ext>
            </a:extLst>
          </p:cNvPr>
          <p:cNvSpPr>
            <a:spLocks noGrp="1"/>
          </p:cNvSpPr>
          <p:nvPr>
            <p:ph sz="quarter" idx="13"/>
          </p:nvPr>
        </p:nvSpPr>
        <p:spPr>
          <a:xfrm>
            <a:off x="685800" y="2063395"/>
            <a:ext cx="4957273" cy="3446103"/>
          </a:xfrm>
        </p:spPr>
        <p:txBody>
          <a:bodyPr vert="horz" lIns="91440" tIns="45720" rIns="91440" bIns="45720" rtlCol="0" anchor="ctr">
            <a:normAutofit fontScale="92500" lnSpcReduction="10000"/>
          </a:bodyPr>
          <a:lstStyle/>
          <a:p>
            <a:pPr marL="0" indent="0">
              <a:lnSpc>
                <a:spcPct val="110000"/>
              </a:lnSpc>
              <a:buNone/>
            </a:pPr>
            <a:r>
              <a:rPr lang="en-US" dirty="0"/>
              <a:t>Mental health:</a:t>
            </a:r>
          </a:p>
          <a:p>
            <a:pPr>
              <a:lnSpc>
                <a:spcPct val="110000"/>
              </a:lnSpc>
            </a:pPr>
            <a:r>
              <a:rPr lang="en-US" dirty="0">
                <a:solidFill>
                  <a:schemeClr val="bg1"/>
                </a:solidFill>
              </a:rPr>
              <a:t>Quality of mental and emotional wellbeing</a:t>
            </a:r>
          </a:p>
          <a:p>
            <a:pPr>
              <a:lnSpc>
                <a:spcPct val="110000"/>
              </a:lnSpc>
            </a:pPr>
            <a:r>
              <a:rPr lang="en-US" dirty="0">
                <a:solidFill>
                  <a:schemeClr val="bg1"/>
                </a:solidFill>
              </a:rPr>
              <a:t>May be impacted by circumstances</a:t>
            </a:r>
          </a:p>
          <a:p>
            <a:pPr>
              <a:lnSpc>
                <a:spcPct val="110000"/>
              </a:lnSpc>
            </a:pPr>
            <a:r>
              <a:rPr lang="en-US" dirty="0">
                <a:solidFill>
                  <a:schemeClr val="bg1"/>
                </a:solidFill>
              </a:rPr>
              <a:t>Mental health applies to us all</a:t>
            </a:r>
          </a:p>
          <a:p>
            <a:pPr marL="0" indent="0">
              <a:lnSpc>
                <a:spcPct val="110000"/>
              </a:lnSpc>
              <a:buNone/>
            </a:pPr>
            <a:r>
              <a:rPr lang="en-US" dirty="0"/>
              <a:t>Mental Illness:</a:t>
            </a:r>
          </a:p>
          <a:p>
            <a:pPr>
              <a:lnSpc>
                <a:spcPct val="110000"/>
              </a:lnSpc>
            </a:pPr>
            <a:r>
              <a:rPr lang="en-US" dirty="0">
                <a:solidFill>
                  <a:schemeClr val="bg1"/>
                </a:solidFill>
              </a:rPr>
              <a:t>Diagnosable conditions</a:t>
            </a:r>
          </a:p>
          <a:p>
            <a:pPr>
              <a:lnSpc>
                <a:spcPct val="110000"/>
              </a:lnSpc>
            </a:pPr>
            <a:r>
              <a:rPr lang="en-US" dirty="0">
                <a:solidFill>
                  <a:schemeClr val="bg1"/>
                </a:solidFill>
              </a:rPr>
              <a:t>Long term effects/Quality of Life</a:t>
            </a:r>
          </a:p>
          <a:p>
            <a:pPr>
              <a:lnSpc>
                <a:spcPct val="110000"/>
              </a:lnSpc>
            </a:pPr>
            <a:r>
              <a:rPr lang="en-US" dirty="0">
                <a:solidFill>
                  <a:schemeClr val="bg1"/>
                </a:solidFill>
              </a:rPr>
              <a:t>Does not directly apply to us all</a:t>
            </a:r>
          </a:p>
          <a:p>
            <a:pPr>
              <a:lnSpc>
                <a:spcPct val="110000"/>
              </a:lnSpc>
            </a:pPr>
            <a:endParaRPr lang="en-US" sz="1800" dirty="0">
              <a:solidFill>
                <a:schemeClr val="bg1"/>
              </a:solidFill>
            </a:endParaRPr>
          </a:p>
        </p:txBody>
      </p:sp>
      <p:sp>
        <p:nvSpPr>
          <p:cNvPr id="7" name="TextBox 6">
            <a:extLst>
              <a:ext uri="{FF2B5EF4-FFF2-40B4-BE49-F238E27FC236}">
                <a16:creationId xmlns:a16="http://schemas.microsoft.com/office/drawing/2014/main" id="{246E449D-4B2A-4B54-A42A-2BDABFF93F47}"/>
              </a:ext>
            </a:extLst>
          </p:cNvPr>
          <p:cNvSpPr txBox="1"/>
          <p:nvPr/>
        </p:nvSpPr>
        <p:spPr>
          <a:xfrm>
            <a:off x="9192815" y="5937707"/>
            <a:ext cx="228139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myjourneywithdepression.wordpress.com/2012/12/01/why-i-write-about-my-mental-health/">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d/3.0/">
                  <a:extLst>
                    <a:ext uri="{A12FA001-AC4F-418D-AE19-62706E023703}">
                      <ahyp:hlinkClr xmlns=""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603415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CD781F-F935-4310-9C70-32C9B03A15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E389415A-F11F-49E4-B0C5-CF7FF9CE8E0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91A09D7C-72C0-44A7-95A9-038C62939D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9B1A95B7-C468-4483-B6EA-858374AB57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2D68F968-C120-4C1E-B281-A62213BD21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6" name="Content Placeholder 5" descr="Yellow smiley face balls">
            <a:extLst>
              <a:ext uri="{FF2B5EF4-FFF2-40B4-BE49-F238E27FC236}">
                <a16:creationId xmlns:a16="http://schemas.microsoft.com/office/drawing/2014/main" id="{68564955-AC84-4D3A-0562-92CDF1A39C61}"/>
              </a:ext>
            </a:extLst>
          </p:cNvPr>
          <p:cNvPicPr>
            <a:picLocks noGrp="1" noChangeAspect="1"/>
          </p:cNvPicPr>
          <p:nvPr>
            <p:ph sz="quarter" idx="14"/>
          </p:nvPr>
        </p:nvPicPr>
        <p:blipFill rotWithShape="1">
          <a:blip r:embed="rId5">
            <a:extLst>
              <a:ext uri="{28A0092B-C50C-407E-A947-70E740481C1C}">
                <a14:useLocalDpi xmlns:a14="http://schemas.microsoft.com/office/drawing/2010/main" val="0"/>
              </a:ext>
            </a:extLst>
          </a:blip>
          <a:srcRect t="2286" r="9091" b="6805"/>
          <a:stretch/>
        </p:blipFill>
        <p:spPr>
          <a:xfrm>
            <a:off x="20" y="10"/>
            <a:ext cx="12191980" cy="6857990"/>
          </a:xfrm>
          <a:prstGeom prst="rect">
            <a:avLst/>
          </a:prstGeom>
        </p:spPr>
      </p:pic>
      <p:sp>
        <p:nvSpPr>
          <p:cNvPr id="18" name="Rectangle 10">
            <a:extLst>
              <a:ext uri="{FF2B5EF4-FFF2-40B4-BE49-F238E27FC236}">
                <a16:creationId xmlns:a16="http://schemas.microsoft.com/office/drawing/2014/main" id="{CC146B38-3E4E-4A67-91CF-55DBCC51B4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F56AFB2-03AF-43D9-8116-CD09B81BE9D5}"/>
              </a:ext>
            </a:extLst>
          </p:cNvPr>
          <p:cNvSpPr>
            <a:spLocks noGrp="1"/>
          </p:cNvSpPr>
          <p:nvPr>
            <p:ph type="title"/>
          </p:nvPr>
        </p:nvSpPr>
        <p:spPr>
          <a:xfrm rot="21420000">
            <a:off x="486113" y="1220999"/>
            <a:ext cx="6851188" cy="1151965"/>
          </a:xfrm>
        </p:spPr>
        <p:txBody>
          <a:bodyPr vert="horz" lIns="91440" tIns="45720" rIns="91440" bIns="45720" rtlCol="0" anchor="ctr">
            <a:normAutofit/>
          </a:bodyPr>
          <a:lstStyle/>
          <a:p>
            <a:r>
              <a:rPr lang="en-US" sz="4200">
                <a:solidFill>
                  <a:schemeClr val="bg1"/>
                </a:solidFill>
              </a:rPr>
              <a:t>You and your mental health</a:t>
            </a:r>
          </a:p>
        </p:txBody>
      </p:sp>
      <p:sp>
        <p:nvSpPr>
          <p:cNvPr id="4" name="Content Placeholder 3">
            <a:extLst>
              <a:ext uri="{FF2B5EF4-FFF2-40B4-BE49-F238E27FC236}">
                <a16:creationId xmlns:a16="http://schemas.microsoft.com/office/drawing/2014/main" id="{DDDAD13F-3428-4E2A-9DC1-CA35C38296D3}"/>
              </a:ext>
            </a:extLst>
          </p:cNvPr>
          <p:cNvSpPr>
            <a:spLocks noGrp="1"/>
          </p:cNvSpPr>
          <p:nvPr>
            <p:ph sz="quarter" idx="13"/>
          </p:nvPr>
        </p:nvSpPr>
        <p:spPr>
          <a:xfrm rot="21420000">
            <a:off x="587206" y="2448453"/>
            <a:ext cx="6859199" cy="2944652"/>
          </a:xfrm>
        </p:spPr>
        <p:txBody>
          <a:bodyPr vert="horz" lIns="91440" tIns="45720" rIns="91440" bIns="45720" rtlCol="0" anchor="ctr">
            <a:normAutofit/>
          </a:bodyPr>
          <a:lstStyle/>
          <a:p>
            <a:pPr>
              <a:buClr>
                <a:schemeClr val="bg1"/>
              </a:buClr>
            </a:pPr>
            <a:r>
              <a:rPr lang="en-US" sz="2400" dirty="0">
                <a:solidFill>
                  <a:schemeClr val="bg1"/>
                </a:solidFill>
              </a:rPr>
              <a:t>How do you handle stress?</a:t>
            </a:r>
          </a:p>
          <a:p>
            <a:pPr>
              <a:buClr>
                <a:schemeClr val="bg1"/>
              </a:buClr>
            </a:pPr>
            <a:r>
              <a:rPr lang="en-US" sz="2400" dirty="0">
                <a:solidFill>
                  <a:schemeClr val="bg1"/>
                </a:solidFill>
              </a:rPr>
              <a:t>How do you relate to others?</a:t>
            </a:r>
          </a:p>
          <a:p>
            <a:pPr>
              <a:buClr>
                <a:schemeClr val="bg1"/>
              </a:buClr>
            </a:pPr>
            <a:r>
              <a:rPr lang="en-US" sz="2400" dirty="0">
                <a:solidFill>
                  <a:schemeClr val="bg1"/>
                </a:solidFill>
              </a:rPr>
              <a:t>How do you reason and make choices?</a:t>
            </a:r>
          </a:p>
          <a:p>
            <a:pPr>
              <a:buClr>
                <a:schemeClr val="bg1"/>
              </a:buClr>
            </a:pPr>
            <a:r>
              <a:rPr lang="en-US" sz="2400" dirty="0">
                <a:solidFill>
                  <a:schemeClr val="bg1"/>
                </a:solidFill>
              </a:rPr>
              <a:t>How do you respond to challenges?</a:t>
            </a:r>
          </a:p>
          <a:p>
            <a:pPr>
              <a:buClr>
                <a:schemeClr val="bg1"/>
              </a:buClr>
            </a:pPr>
            <a:endParaRPr lang="en-US" sz="1800" dirty="0">
              <a:solidFill>
                <a:schemeClr val="bg1"/>
              </a:solidFill>
            </a:endParaRPr>
          </a:p>
        </p:txBody>
      </p:sp>
    </p:spTree>
    <p:extLst>
      <p:ext uri="{BB962C8B-B14F-4D97-AF65-F5344CB8AC3E}">
        <p14:creationId xmlns:p14="http://schemas.microsoft.com/office/powerpoint/2010/main" val="1930253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CD781F-F935-4310-9C70-32C9B03A15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9">
            <a:extLst>
              <a:ext uri="{FF2B5EF4-FFF2-40B4-BE49-F238E27FC236}">
                <a16:creationId xmlns:a16="http://schemas.microsoft.com/office/drawing/2014/main" id="{E389415A-F11F-49E4-B0C5-CF7FF9CE8E0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1" name="Rectangle 20">
              <a:extLst>
                <a:ext uri="{FF2B5EF4-FFF2-40B4-BE49-F238E27FC236}">
                  <a16:creationId xmlns:a16="http://schemas.microsoft.com/office/drawing/2014/main" id="{91A09D7C-72C0-44A7-95A9-038C62939D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2" name="Freeform 11">
              <a:extLst>
                <a:ext uri="{FF2B5EF4-FFF2-40B4-BE49-F238E27FC236}">
                  <a16:creationId xmlns:a16="http://schemas.microsoft.com/office/drawing/2014/main" id="{9B1A95B7-C468-4483-B6EA-858374AB57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Rectangle 22">
              <a:extLst>
                <a:ext uri="{FF2B5EF4-FFF2-40B4-BE49-F238E27FC236}">
                  <a16:creationId xmlns:a16="http://schemas.microsoft.com/office/drawing/2014/main" id="{2D68F968-C120-4C1E-B281-A62213BD21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5" name="Picture 24">
            <a:extLst>
              <a:ext uri="{FF2B5EF4-FFF2-40B4-BE49-F238E27FC236}">
                <a16:creationId xmlns:a16="http://schemas.microsoft.com/office/drawing/2014/main" id="{1BCAD38B-5F61-4FEB-A1D1-5FC0D666D27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7" name="Rectangle 26">
            <a:extLst>
              <a:ext uri="{FF2B5EF4-FFF2-40B4-BE49-F238E27FC236}">
                <a16:creationId xmlns:a16="http://schemas.microsoft.com/office/drawing/2014/main" id="{C04E869F-EBC2-416E-8FB7-4F6A45F66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13" name="Content Placeholder 12" descr="Young woman crying">
            <a:extLst>
              <a:ext uri="{FF2B5EF4-FFF2-40B4-BE49-F238E27FC236}">
                <a16:creationId xmlns:a16="http://schemas.microsoft.com/office/drawing/2014/main" id="{2CD2E300-5643-DB2D-F48C-EE410C71EE42}"/>
              </a:ext>
            </a:extLst>
          </p:cNvPr>
          <p:cNvPicPr>
            <a:picLocks noGrp="1" noChangeAspect="1"/>
          </p:cNvPicPr>
          <p:nvPr>
            <p:ph sz="quarter" idx="13"/>
          </p:nvPr>
        </p:nvPicPr>
        <p:blipFill rotWithShape="1">
          <a:blip r:embed="rId5">
            <a:alphaModFix amt="43000"/>
            <a:extLst>
              <a:ext uri="{28A0092B-C50C-407E-A947-70E740481C1C}">
                <a14:useLocalDpi xmlns:a14="http://schemas.microsoft.com/office/drawing/2010/main" val="0"/>
              </a:ext>
            </a:extLst>
          </a:blip>
          <a:srcRect t="570" b="17613"/>
          <a:stretch/>
        </p:blipFill>
        <p:spPr>
          <a:xfrm>
            <a:off x="20" y="10"/>
            <a:ext cx="11734780" cy="6408728"/>
          </a:xfrm>
          <a:prstGeom prst="rect">
            <a:avLst/>
          </a:prstGeom>
          <a:ln>
            <a:noFill/>
          </a:ln>
        </p:spPr>
      </p:pic>
      <p:sp>
        <p:nvSpPr>
          <p:cNvPr id="29" name="Freeform 9">
            <a:extLst>
              <a:ext uri="{FF2B5EF4-FFF2-40B4-BE49-F238E27FC236}">
                <a16:creationId xmlns:a16="http://schemas.microsoft.com/office/drawing/2014/main" id="{7D1C9B27-27B9-4E9E-82C8-6F9B7D12B8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 name="Title 7">
            <a:extLst>
              <a:ext uri="{FF2B5EF4-FFF2-40B4-BE49-F238E27FC236}">
                <a16:creationId xmlns:a16="http://schemas.microsoft.com/office/drawing/2014/main" id="{F2EAFA88-95F4-C56A-12DB-F30A9B053E1C}"/>
              </a:ext>
            </a:extLst>
          </p:cNvPr>
          <p:cNvSpPr>
            <a:spLocks noGrp="1"/>
          </p:cNvSpPr>
          <p:nvPr>
            <p:ph type="title"/>
          </p:nvPr>
        </p:nvSpPr>
        <p:spPr>
          <a:xfrm>
            <a:off x="685801" y="685800"/>
            <a:ext cx="10396882" cy="1151965"/>
          </a:xfrm>
        </p:spPr>
        <p:txBody>
          <a:bodyPr vert="horz" lIns="91440" tIns="45720" rIns="91440" bIns="45720" rtlCol="0" anchor="ctr">
            <a:normAutofit/>
          </a:bodyPr>
          <a:lstStyle/>
          <a:p>
            <a:pPr algn="l"/>
            <a:r>
              <a:rPr lang="en-US" sz="5400" dirty="0"/>
              <a:t>What’s your backstory?</a:t>
            </a:r>
          </a:p>
        </p:txBody>
      </p:sp>
      <p:sp>
        <p:nvSpPr>
          <p:cNvPr id="10" name="Text Placeholder 9">
            <a:extLst>
              <a:ext uri="{FF2B5EF4-FFF2-40B4-BE49-F238E27FC236}">
                <a16:creationId xmlns:a16="http://schemas.microsoft.com/office/drawing/2014/main" id="{22038BCA-CB83-8582-BBF7-D4D20E90189A}"/>
              </a:ext>
            </a:extLst>
          </p:cNvPr>
          <p:cNvSpPr>
            <a:spLocks noGrp="1"/>
          </p:cNvSpPr>
          <p:nvPr>
            <p:ph type="body" sz="half" idx="2"/>
          </p:nvPr>
        </p:nvSpPr>
        <p:spPr>
          <a:xfrm>
            <a:off x="672707" y="1773405"/>
            <a:ext cx="10394707" cy="3311189"/>
          </a:xfrm>
        </p:spPr>
        <p:txBody>
          <a:bodyPr vert="horz" lIns="91440" tIns="45720" rIns="91440" bIns="45720" rtlCol="0" anchor="ctr">
            <a:normAutofit/>
          </a:bodyPr>
          <a:lstStyle/>
          <a:p>
            <a:pPr marL="285750" indent="-228600" algn="l">
              <a:buFont typeface="Arial" panose="020B0604020202020204" pitchFamily="34" charset="0"/>
              <a:buChar char="•"/>
            </a:pPr>
            <a:r>
              <a:rPr lang="en-US" sz="2800" dirty="0"/>
              <a:t>Did you experience any childhood trauma?</a:t>
            </a:r>
          </a:p>
          <a:p>
            <a:pPr marL="285750" indent="-228600" algn="l">
              <a:buFont typeface="Arial" panose="020B0604020202020204" pitchFamily="34" charset="0"/>
              <a:buChar char="•"/>
            </a:pPr>
            <a:r>
              <a:rPr lang="en-US" sz="2800" dirty="0"/>
              <a:t>Did you witness any traumatic events?</a:t>
            </a:r>
          </a:p>
          <a:p>
            <a:pPr marL="285750" indent="-228600" algn="l">
              <a:buFont typeface="Arial" panose="020B0604020202020204" pitchFamily="34" charset="0"/>
              <a:buChar char="•"/>
            </a:pPr>
            <a:r>
              <a:rPr lang="en-US" sz="2800" dirty="0"/>
              <a:t>Did you have a solid support system?</a:t>
            </a:r>
          </a:p>
          <a:p>
            <a:pPr marL="285750" indent="-228600" algn="l">
              <a:buFont typeface="Arial" panose="020B0604020202020204" pitchFamily="34" charset="0"/>
              <a:buChar char="•"/>
            </a:pPr>
            <a:r>
              <a:rPr lang="en-US" sz="2800" dirty="0"/>
              <a:t>Were your basic needs met?</a:t>
            </a:r>
          </a:p>
          <a:p>
            <a:pPr marL="285750" indent="-228600" algn="l">
              <a:buFont typeface="Arial" panose="020B0604020202020204" pitchFamily="34" charset="0"/>
              <a:buChar char="•"/>
            </a:pPr>
            <a:r>
              <a:rPr lang="en-US" sz="2800" dirty="0"/>
              <a:t>Were you given the space and tools needed to learn and grow?</a:t>
            </a:r>
          </a:p>
        </p:txBody>
      </p:sp>
      <p:sp>
        <p:nvSpPr>
          <p:cNvPr id="31" name="Rectangle 30">
            <a:extLst>
              <a:ext uri="{FF2B5EF4-FFF2-40B4-BE49-F238E27FC236}">
                <a16:creationId xmlns:a16="http://schemas.microsoft.com/office/drawing/2014/main" id="{7E9AE32D-417D-4951-BD6D-383A7A5E60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2633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rnet – EDTECH 4 BEGINN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162812"/>
            <a:ext cx="11355572" cy="5186362"/>
          </a:xfrm>
          <a:prstGeom prst="rect">
            <a:avLst/>
          </a:prstGeom>
        </p:spPr>
      </p:pic>
      <p:sp>
        <p:nvSpPr>
          <p:cNvPr id="2" name="Title 1"/>
          <p:cNvSpPr>
            <a:spLocks noGrp="1"/>
          </p:cNvSpPr>
          <p:nvPr>
            <p:ph type="title"/>
          </p:nvPr>
        </p:nvSpPr>
        <p:spPr>
          <a:xfrm>
            <a:off x="2696521" y="505046"/>
            <a:ext cx="6345302" cy="845288"/>
          </a:xfrm>
        </p:spPr>
        <p:txBody>
          <a:bodyPr/>
          <a:lstStyle/>
          <a:p>
            <a:r>
              <a:rPr lang="en-US" dirty="0" smtClean="0"/>
              <a:t>Guided Journaling Prompt	</a:t>
            </a:r>
            <a:endParaRPr lang="en-US" dirty="0"/>
          </a:p>
        </p:txBody>
      </p:sp>
      <p:sp>
        <p:nvSpPr>
          <p:cNvPr id="4" name="Text Placeholder 3"/>
          <p:cNvSpPr>
            <a:spLocks noGrp="1"/>
          </p:cNvSpPr>
          <p:nvPr>
            <p:ph type="body" sz="half" idx="2"/>
          </p:nvPr>
        </p:nvSpPr>
        <p:spPr>
          <a:xfrm>
            <a:off x="2519917" y="3508745"/>
            <a:ext cx="6690860" cy="1594884"/>
          </a:xfrm>
        </p:spPr>
        <p:txBody>
          <a:bodyPr>
            <a:noAutofit/>
          </a:bodyPr>
          <a:lstStyle/>
          <a:p>
            <a:r>
              <a:rPr lang="en-US" sz="3200" dirty="0" smtClean="0"/>
              <a:t>The thing that I struggled with most as a child was…</a:t>
            </a:r>
            <a:endParaRPr lang="en-US" sz="3200" dirty="0"/>
          </a:p>
        </p:txBody>
      </p:sp>
    </p:spTree>
    <p:extLst>
      <p:ext uri="{BB962C8B-B14F-4D97-AF65-F5344CB8AC3E}">
        <p14:creationId xmlns:p14="http://schemas.microsoft.com/office/powerpoint/2010/main" val="140314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886762-16F0-4868-B83A-26174621418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Freeform 11">
            <a:extLst>
              <a:ext uri="{FF2B5EF4-FFF2-40B4-BE49-F238E27FC236}">
                <a16:creationId xmlns:a16="http://schemas.microsoft.com/office/drawing/2014/main" id="{D2B54B4E-3454-4B76-B85A-8512B77298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7" name="Freeform 13">
            <a:extLst>
              <a:ext uri="{FF2B5EF4-FFF2-40B4-BE49-F238E27FC236}">
                <a16:creationId xmlns:a16="http://schemas.microsoft.com/office/drawing/2014/main" id="{7EFFE965-5586-4889-A74D-3A6080D04B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25">
            <a:extLst>
              <a:ext uri="{FF2B5EF4-FFF2-40B4-BE49-F238E27FC236}">
                <a16:creationId xmlns:a16="http://schemas.microsoft.com/office/drawing/2014/main" id="{5BC4125D-18D9-4A65-82B6-C24FE9434F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1" name="Freeform 14">
            <a:extLst>
              <a:ext uri="{FF2B5EF4-FFF2-40B4-BE49-F238E27FC236}">
                <a16:creationId xmlns:a16="http://schemas.microsoft.com/office/drawing/2014/main" id="{A86DE327-0F45-4F54-BB6C-68A093CE55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5-Point Star 24">
            <a:extLst>
              <a:ext uri="{FF2B5EF4-FFF2-40B4-BE49-F238E27FC236}">
                <a16:creationId xmlns:a16="http://schemas.microsoft.com/office/drawing/2014/main" id="{795857C2-E6E7-405A-B5A3-4DE3B50A7B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6F776733-A05B-4A45-903C-A77D9DEBDE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FF9E2A9-4F54-8F29-F809-921E94EF7850}"/>
              </a:ext>
            </a:extLst>
          </p:cNvPr>
          <p:cNvPicPr>
            <a:picLocks noChangeAspect="1"/>
          </p:cNvPicPr>
          <p:nvPr/>
        </p:nvPicPr>
        <p:blipFill rotWithShape="1">
          <a:blip r:embed="rId4">
            <a:duotone>
              <a:schemeClr val="bg2">
                <a:shade val="45000"/>
                <a:satMod val="135000"/>
              </a:schemeClr>
              <a:prstClr val="white"/>
            </a:duotone>
            <a:alphaModFix amt="40000"/>
          </a:blip>
          <a:srcRect t="12358" b="3373"/>
          <a:stretch/>
        </p:blipFill>
        <p:spPr>
          <a:xfrm>
            <a:off x="20" y="10"/>
            <a:ext cx="12191980" cy="6857990"/>
          </a:xfrm>
          <a:prstGeom prst="rect">
            <a:avLst/>
          </a:prstGeom>
        </p:spPr>
      </p:pic>
      <p:sp>
        <p:nvSpPr>
          <p:cNvPr id="5" name="Title 4"/>
          <p:cNvSpPr>
            <a:spLocks noGrp="1"/>
          </p:cNvSpPr>
          <p:nvPr>
            <p:ph type="title"/>
          </p:nvPr>
        </p:nvSpPr>
        <p:spPr>
          <a:xfrm>
            <a:off x="1287694" y="1966816"/>
            <a:ext cx="9733231" cy="2481507"/>
          </a:xfrm>
        </p:spPr>
        <p:txBody>
          <a:bodyPr vert="horz" lIns="91440" tIns="45720" rIns="91440" bIns="45720" rtlCol="0" anchor="ctr">
            <a:normAutofit/>
          </a:bodyPr>
          <a:lstStyle/>
          <a:p>
            <a:pPr algn="l"/>
            <a:r>
              <a:rPr lang="en-US" sz="3800">
                <a:solidFill>
                  <a:schemeClr val="tx1"/>
                </a:solidFill>
              </a:rPr>
              <a:t>The depth and success of your relationships rest, in large part, on your willingness to expose yourself [emotionally].</a:t>
            </a:r>
          </a:p>
        </p:txBody>
      </p:sp>
      <p:sp>
        <p:nvSpPr>
          <p:cNvPr id="7" name="Text Placeholder 6"/>
          <p:cNvSpPr>
            <a:spLocks noGrp="1"/>
          </p:cNvSpPr>
          <p:nvPr>
            <p:ph type="body" sz="half" idx="13"/>
          </p:nvPr>
        </p:nvSpPr>
        <p:spPr>
          <a:xfrm>
            <a:off x="1237991" y="4591668"/>
            <a:ext cx="9666314" cy="748739"/>
          </a:xfrm>
        </p:spPr>
        <p:txBody>
          <a:bodyPr vert="horz" lIns="91440" tIns="45720" rIns="91440" bIns="45720" rtlCol="0" anchor="t">
            <a:normAutofit/>
          </a:bodyPr>
          <a:lstStyle/>
          <a:p>
            <a:pPr algn="l"/>
            <a:r>
              <a:rPr lang="en-US" sz="2800" dirty="0">
                <a:solidFill>
                  <a:schemeClr val="tx1"/>
                </a:solidFill>
              </a:rPr>
              <a:t>Michael Dangerfield</a:t>
            </a:r>
          </a:p>
        </p:txBody>
      </p:sp>
      <p:sp>
        <p:nvSpPr>
          <p:cNvPr id="27" name="5-Point Star 12">
            <a:extLst>
              <a:ext uri="{FF2B5EF4-FFF2-40B4-BE49-F238E27FC236}">
                <a16:creationId xmlns:a16="http://schemas.microsoft.com/office/drawing/2014/main" id="{5350CB18-9C03-468A-8579-F1850E8BEC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405" y="2650454"/>
            <a:ext cx="840147" cy="77854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02306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Honestly, there’s no room for growth where there’s no honesty.</a:t>
            </a:r>
          </a:p>
        </p:txBody>
      </p:sp>
      <p:sp>
        <p:nvSpPr>
          <p:cNvPr id="7" name="Text Placeholder 6"/>
          <p:cNvSpPr>
            <a:spLocks noGrp="1"/>
          </p:cNvSpPr>
          <p:nvPr>
            <p:ph type="body" sz="half" idx="13"/>
          </p:nvPr>
        </p:nvSpPr>
        <p:spPr/>
        <p:txBody>
          <a:bodyPr/>
          <a:lstStyle/>
          <a:p>
            <a:r>
              <a:rPr lang="en-US" dirty="0"/>
              <a:t>Michael Dangerfield</a:t>
            </a:r>
          </a:p>
        </p:txBody>
      </p:sp>
    </p:spTree>
    <p:extLst>
      <p:ext uri="{BB962C8B-B14F-4D97-AF65-F5344CB8AC3E}">
        <p14:creationId xmlns:p14="http://schemas.microsoft.com/office/powerpoint/2010/main" val="1019414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CD781F-F935-4310-9C70-32C9B03A15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E389415A-F11F-49E4-B0C5-CF7FF9CE8E0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5" name="Rectangle 14">
              <a:extLst>
                <a:ext uri="{FF2B5EF4-FFF2-40B4-BE49-F238E27FC236}">
                  <a16:creationId xmlns:a16="http://schemas.microsoft.com/office/drawing/2014/main" id="{91A09D7C-72C0-44A7-95A9-038C62939D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9B1A95B7-C468-4483-B6EA-858374AB57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7" name="Rectangle 16">
              <a:extLst>
                <a:ext uri="{FF2B5EF4-FFF2-40B4-BE49-F238E27FC236}">
                  <a16:creationId xmlns:a16="http://schemas.microsoft.com/office/drawing/2014/main" id="{2D68F968-C120-4C1E-B281-A62213BD21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5" name="Title 4"/>
          <p:cNvSpPr>
            <a:spLocks noGrp="1"/>
          </p:cNvSpPr>
          <p:nvPr>
            <p:ph type="title"/>
          </p:nvPr>
        </p:nvSpPr>
        <p:spPr>
          <a:xfrm>
            <a:off x="6179229" y="685800"/>
            <a:ext cx="4903454" cy="1151965"/>
          </a:xfrm>
        </p:spPr>
        <p:txBody>
          <a:bodyPr vert="horz" lIns="91440" tIns="45720" rIns="91440" bIns="45720" rtlCol="0" anchor="ctr">
            <a:normAutofit/>
          </a:bodyPr>
          <a:lstStyle/>
          <a:p>
            <a:r>
              <a:rPr lang="en-US" dirty="0"/>
              <a:t>FACE Yourself</a:t>
            </a:r>
          </a:p>
        </p:txBody>
      </p:sp>
      <p:pic>
        <p:nvPicPr>
          <p:cNvPr id="4" name="Content Placeholder 3" descr="Man holding his face">
            <a:extLst>
              <a:ext uri="{FF2B5EF4-FFF2-40B4-BE49-F238E27FC236}">
                <a16:creationId xmlns:a16="http://schemas.microsoft.com/office/drawing/2014/main" id="{538E540B-D6AF-BC2B-6EDF-3F940ED15DCD}"/>
              </a:ext>
            </a:extLst>
          </p:cNvPr>
          <p:cNvPicPr>
            <a:picLocks noGrp="1" noChangeAspect="1"/>
          </p:cNvPicPr>
          <p:nvPr>
            <p:ph sz="quarter" idx="14"/>
          </p:nvPr>
        </p:nvPicPr>
        <p:blipFill rotWithShape="1">
          <a:blip r:embed="rId5" cstate="hqprint">
            <a:extLst>
              <a:ext uri="{28A0092B-C50C-407E-A947-70E740481C1C}">
                <a14:useLocalDpi xmlns:a14="http://schemas.microsoft.com/office/drawing/2010/main" val="0"/>
              </a:ext>
            </a:extLst>
          </a:blip>
          <a:srcRect l="13786" r="19324" b="-1"/>
          <a:stretch/>
        </p:blipFill>
        <p:spPr>
          <a:xfrm>
            <a:off x="404226" y="10"/>
            <a:ext cx="5312664" cy="5301586"/>
          </a:xfrm>
          <a:prstGeom prst="rect">
            <a:avLst/>
          </a:prstGeom>
          <a:ln w="57150" cmpd="thinThick">
            <a:solidFill>
              <a:schemeClr val="bg1">
                <a:lumMod val="50000"/>
              </a:schemeClr>
            </a:solidFill>
            <a:miter lim="800000"/>
          </a:ln>
        </p:spPr>
      </p:pic>
      <p:sp>
        <p:nvSpPr>
          <p:cNvPr id="7" name="Text Placeholder 6"/>
          <p:cNvSpPr>
            <a:spLocks noGrp="1"/>
          </p:cNvSpPr>
          <p:nvPr>
            <p:ph sz="quarter" idx="13"/>
          </p:nvPr>
        </p:nvSpPr>
        <p:spPr>
          <a:xfrm>
            <a:off x="6174089" y="2142066"/>
            <a:ext cx="4908593" cy="2730723"/>
          </a:xfrm>
        </p:spPr>
        <p:txBody>
          <a:bodyPr vert="horz" lIns="91440" tIns="45720" rIns="91440" bIns="45720" rtlCol="0" anchor="ctr">
            <a:normAutofit/>
          </a:bodyPr>
          <a:lstStyle/>
          <a:p>
            <a:r>
              <a:rPr lang="en-US" sz="2400" dirty="0"/>
              <a:t>Confront your negative self-talk</a:t>
            </a:r>
          </a:p>
          <a:p>
            <a:r>
              <a:rPr lang="en-US" sz="2400" dirty="0"/>
              <a:t>Identify cognitive distortions</a:t>
            </a:r>
          </a:p>
          <a:p>
            <a:r>
              <a:rPr lang="en-US" sz="2400" dirty="0"/>
              <a:t>Acknowledge your stressors</a:t>
            </a:r>
          </a:p>
          <a:p>
            <a:r>
              <a:rPr lang="en-US" sz="2400" dirty="0"/>
              <a:t>Address your fears</a:t>
            </a:r>
          </a:p>
          <a:p>
            <a:endParaRPr lang="en-US" dirty="0"/>
          </a:p>
        </p:txBody>
      </p:sp>
    </p:spTree>
    <p:extLst>
      <p:ext uri="{BB962C8B-B14F-4D97-AF65-F5344CB8AC3E}">
        <p14:creationId xmlns:p14="http://schemas.microsoft.com/office/powerpoint/2010/main" val="2588982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3632" y="1937084"/>
            <a:ext cx="10396882" cy="1151965"/>
          </a:xfrm>
        </p:spPr>
        <p:txBody>
          <a:bodyPr>
            <a:normAutofit/>
          </a:bodyPr>
          <a:lstStyle/>
          <a:p>
            <a:r>
              <a:rPr lang="en-US" dirty="0"/>
              <a:t>Activity: self-esteem checkup</a:t>
            </a:r>
          </a:p>
        </p:txBody>
      </p:sp>
    </p:spTree>
    <p:extLst>
      <p:ext uri="{BB962C8B-B14F-4D97-AF65-F5344CB8AC3E}">
        <p14:creationId xmlns:p14="http://schemas.microsoft.com/office/powerpoint/2010/main" val="4170209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965</TotalTime>
  <Words>1314</Words>
  <Application>Microsoft Office PowerPoint</Application>
  <PresentationFormat>Widescreen</PresentationFormat>
  <Paragraphs>138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Impact</vt:lpstr>
      <vt:lpstr>PT Sans</vt:lpstr>
      <vt:lpstr>Main Event</vt:lpstr>
      <vt:lpstr>The Impact of Mental Health on relationships</vt:lpstr>
      <vt:lpstr>Mental Health vs. Mental illness</vt:lpstr>
      <vt:lpstr>You and your mental health</vt:lpstr>
      <vt:lpstr>What’s your backstory?</vt:lpstr>
      <vt:lpstr>Guided Journaling Prompt </vt:lpstr>
      <vt:lpstr>The depth and success of your relationships rest, in large part, on your willingness to expose yourself [emotionally].</vt:lpstr>
      <vt:lpstr>Honestly, there’s no room for growth where there’s no honesty.</vt:lpstr>
      <vt:lpstr>FACE Yourself</vt:lpstr>
      <vt:lpstr>Activity: self-esteem checkup</vt:lpstr>
      <vt:lpstr>Unhealthy relations cannot produce healthy relationships.</vt:lpstr>
      <vt:lpstr>Children who lack Healthy parental guidance and are forced to assume adult responsibilities too soon Can easily become parents who fail to provide Healthy parental guidance…</vt:lpstr>
      <vt:lpstr>Mental health Challenges and The workplace</vt:lpstr>
      <vt:lpstr>The extra energy you expend to get others to Validate you, use it to accept and better yourself.</vt:lpstr>
      <vt:lpstr>Mental health and romantic relationships</vt:lpstr>
      <vt:lpstr>Communication is a simple process. Hidden agendas and assumptions make communication complicated. </vt:lpstr>
      <vt:lpstr>communication is key</vt:lpstr>
      <vt:lpstr>Questions??  Reach out to the  Behavioral health services (BHS) department  Phone: 281-238-3079 Email: bhsdept@fbctx.gov Address: 1517 Eugene Heimann Circle, Suite 400, Richmond, Texas 77469 Mailing Address: 301 Jackson St., Richmond, Texas 77469</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awareness</dc:title>
  <dc:creator>Michael Dangerfield</dc:creator>
  <cp:lastModifiedBy>Lopez, Klarissa</cp:lastModifiedBy>
  <cp:revision>34</cp:revision>
  <dcterms:created xsi:type="dcterms:W3CDTF">2019-09-14T03:54:55Z</dcterms:created>
  <dcterms:modified xsi:type="dcterms:W3CDTF">2023-05-18T14:32:08Z</dcterms:modified>
</cp:coreProperties>
</file>